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367" r:id="rId2"/>
    <p:sldId id="445" r:id="rId3"/>
    <p:sldId id="447" r:id="rId4"/>
    <p:sldId id="497" r:id="rId5"/>
    <p:sldId id="484" r:id="rId6"/>
    <p:sldId id="494" r:id="rId7"/>
    <p:sldId id="492" r:id="rId8"/>
    <p:sldId id="501" r:id="rId9"/>
    <p:sldId id="500" r:id="rId10"/>
    <p:sldId id="499" r:id="rId11"/>
    <p:sldId id="498" r:id="rId12"/>
    <p:sldId id="502" r:id="rId13"/>
    <p:sldId id="503" r:id="rId14"/>
    <p:sldId id="504" r:id="rId15"/>
    <p:sldId id="479" r:id="rId16"/>
    <p:sldId id="448" r:id="rId17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77"/>
    <a:srgbClr val="F1F0D1"/>
    <a:srgbClr val="809E57"/>
    <a:srgbClr val="7CA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005" autoAdjust="0"/>
  </p:normalViewPr>
  <p:slideViewPr>
    <p:cSldViewPr>
      <p:cViewPr varScale="1">
        <p:scale>
          <a:sx n="109" d="100"/>
          <a:sy n="109" d="100"/>
        </p:scale>
        <p:origin x="114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2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/>
          <a:lstStyle>
            <a:lvl1pPr algn="r">
              <a:defRPr sz="1300"/>
            </a:lvl1pPr>
          </a:lstStyle>
          <a:p>
            <a:fld id="{BC07BBA4-1027-49FF-80F7-3FEE33AE7217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6" tIns="47104" rIns="94206" bIns="471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6" tIns="47104" rIns="94206" bIns="47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4"/>
            <a:ext cx="3077739" cy="469424"/>
          </a:xfrm>
          <a:prstGeom prst="rect">
            <a:avLst/>
          </a:prstGeom>
        </p:spPr>
        <p:txBody>
          <a:bodyPr vert="horz" lIns="94206" tIns="47104" rIns="94206" bIns="47104" rtlCol="0" anchor="b"/>
          <a:lstStyle>
            <a:lvl1pPr algn="r">
              <a:defRPr sz="1300"/>
            </a:lvl1pPr>
          </a:lstStyle>
          <a:p>
            <a:fld id="{BDAC6648-4796-4DA9-8326-4E15776A9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7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C6648-4796-4DA9-8326-4E15776A954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3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3669-0483-45CB-823E-0B33EBBC5CF6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7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95B-2F92-4136-9B92-5E769967E0DC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3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E43-0490-4B45-BFF8-539F4797CEF0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1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53F2-F4F5-4749-B349-C8795B4CAA3E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4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C1BA-DAC9-4E8C-8169-4562694EE8A0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3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46C-6061-4CCF-B110-5736C915E71E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C856-758C-48D3-9374-AA1032A5171E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38AE-E09D-41F6-9F08-450E70FEB9AA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9B8C-096D-473D-8A2B-145454F34CCB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997A61-33AA-41BE-A31E-48B256873792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40168-A182-4D8D-8606-4A18B8D2A4AC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5DE3D4-45EE-4656-BD6B-7CCDCA217C76}" type="datetime1">
              <a:rPr lang="en-US" smtClean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643E66-C977-4FF7-BF34-0DD5D76385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3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1" y="5105400"/>
            <a:ext cx="7494962" cy="1524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Mountain House Community Services District</a:t>
            </a:r>
            <a:br>
              <a:rPr lang="en-US" sz="2800" dirty="0"/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6.A.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Discuss and Review the Contractor Instructor Handbook and Provide Staff with Recommendations</a:t>
            </a:r>
            <a:br>
              <a:rPr lang="en-US" sz="2200" dirty="0">
                <a:latin typeface="+mn-lt"/>
              </a:rPr>
            </a:br>
            <a:r>
              <a:rPr lang="en-US" sz="2200" dirty="0"/>
              <a:t>April 17,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762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EDCEEA-4F68-6997-DE02-3669A2239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60" y="228600"/>
            <a:ext cx="8588680" cy="60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4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DE125-16BE-5A59-0F58-BAEA465ED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1955"/>
            <a:ext cx="8642134" cy="59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AC594-8FCE-CFFC-5F75-B2EECB1D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0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72321-A16E-68AE-00C0-AF60C5AD8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59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57BA6-5C5F-378E-6A29-6AAA1607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51" y="304800"/>
            <a:ext cx="8648098" cy="59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478866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/>
              <a:t>Staff recommends that the Mountain House Parks and Recreation Commission approve the Picnic Rental Policy and </a:t>
            </a:r>
            <a:r>
              <a:rPr lang="en-US" dirty="0"/>
              <a:t>recommend to the Board of Directors for adoption</a:t>
            </a:r>
            <a:r>
              <a:rPr lang="en-US" b="0" i="0" u="none" strike="noStrike" baseline="0" dirty="0"/>
              <a:t>.</a:t>
            </a: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5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7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86404" cy="402336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Staff recommends that the Commission discuss and review the draft version of the Independent Contract Instructor Handbook and provide staff with recommendations</a:t>
            </a:r>
            <a:r>
              <a:rPr lang="en-US" b="0" i="0" u="none" strike="noStrike" baseline="0" dirty="0"/>
              <a:t>.</a:t>
            </a:r>
            <a:endParaRPr lang="en-US" dirty="0"/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5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Parks and recreation departments offer several services to the community including life-long learning and discovery. 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Recreation programs are a pillar in recreation as they offer opportunities for its citizens to learn new skills and enrich one’s life, and they are one of the 4 pillars of the Mountain House Parks and Recreation Department.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3EAEE9B3-5E4B-F7C2-CD8D-002772A01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48471"/>
            <a:ext cx="2590800" cy="2590800"/>
          </a:xfrm>
          <a:prstGeom prst="rect">
            <a:avLst/>
          </a:prstGeom>
        </p:spPr>
      </p:pic>
      <p:sp>
        <p:nvSpPr>
          <p:cNvPr id="8" name="Partial Circle 7">
            <a:extLst>
              <a:ext uri="{FF2B5EF4-FFF2-40B4-BE49-F238E27FC236}">
                <a16:creationId xmlns:a16="http://schemas.microsoft.com/office/drawing/2014/main" id="{9E252E3B-48F1-FE61-D386-847C647255B2}"/>
              </a:ext>
            </a:extLst>
          </p:cNvPr>
          <p:cNvSpPr/>
          <p:nvPr/>
        </p:nvSpPr>
        <p:spPr>
          <a:xfrm rot="5400000">
            <a:off x="3179135" y="4057206"/>
            <a:ext cx="2230928" cy="218839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Recreation classes are typically in the arts (dance, fine art, music), sports (lessons), health and fitness (nutrition, physical fitness) or enrichment (personal growth, STEM) categories.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Recreation programs also often divided into age and ability classifications; youth, teen, adult, senior, adaptive  “Recreation Programs” are also one of the four pillars as adopted by the Mountain House Parks and Recreation Department.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Typically, these recreation classes are single-subject, and are taught by professionals who are skilled on the subject area. They typically have extensive experience and certifications in their field.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4A06-636E-FB93-3414-F18BD2D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57A1-949C-8CAC-4D38-1F76D667D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174066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The draft contains the instructor’s rights and responsibilities, business requirements, insurance requirements, policies and procedures, professional conduct, pricing, registration procedures, safety procedures, marketing and spaces for class use. 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This Independent Contract Instructor Handbook contains the requirements needed to offer a high-quality program to ensure that the instructor has the required skills and certifications and meets the highest safety requirements needed to teach on behalf of the District. </a:t>
            </a:r>
          </a:p>
          <a:p>
            <a:pPr marL="228600" indent="-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Many of the requirements will be reviewed with District’s attorney, Risk Manager and Human Resources Department before the handbook is implemented.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338C-C988-02CC-FF81-E42E6D23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7465A-D871-FE9C-D8CB-AE6B313B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D961-D692-1927-9970-4113C8B9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Independent instructors may be;</a:t>
            </a:r>
          </a:p>
          <a:p>
            <a:pPr marL="411480" lvl="2" indent="-228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Individuals</a:t>
            </a:r>
          </a:p>
          <a:p>
            <a:pPr marL="411480" lvl="2" indent="-228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small or home-based businesses</a:t>
            </a:r>
          </a:p>
          <a:p>
            <a:pPr marL="411480" lvl="2" indent="-228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local brick-n-mortar businesses (i.e. local gym, art studio, learning center)</a:t>
            </a:r>
          </a:p>
          <a:p>
            <a:pPr marL="411480" lvl="2" indent="-228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rofessional businesses that specialize in single-subject youth recreation programs</a:t>
            </a:r>
          </a:p>
          <a:p>
            <a:pPr marL="228600" lvl="1" indent="-228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Independent instructor create their own curriculum and set their own prices.</a:t>
            </a:r>
          </a:p>
          <a:p>
            <a:pPr marL="228600" lvl="1" indent="-228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Current CSD facilities include Unity Center, TH-1 room in Town Hall in library wing, and Firehouse Community Room.</a:t>
            </a:r>
          </a:p>
          <a:p>
            <a:pPr marL="228600" lvl="1" indent="-228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Many of the requiremen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ts will be reviewed by the attorney, Risk Management and Human Resources.</a:t>
            </a:r>
          </a:p>
          <a:p>
            <a:pPr marL="228600" lvl="1" indent="-2286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Once the handbook has been implemented, staff will begin recruiting instructors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and programs based on community feedback.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FD2A4-41C1-4EDA-163B-45EF9DF6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C9C88-0F78-FE2F-6068-C896602C4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9" y="381000"/>
            <a:ext cx="884890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DEE4-CDB6-3067-3189-9FC4500A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5" y="381000"/>
            <a:ext cx="8877665" cy="581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437F63-AC8D-08F0-1418-9E620EF5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3E66-C977-4FF7-BF34-0DD5D76385E1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2EDE7-D2CF-4E20-4566-27EE34D8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04800"/>
            <a:ext cx="8763000" cy="59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333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25515</TotalTime>
  <Words>473</Words>
  <Application>Microsoft Office PowerPoint</Application>
  <PresentationFormat>On-screen Show (4:3)</PresentationFormat>
  <Paragraphs>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Retrospect</vt:lpstr>
      <vt:lpstr>Mountain House Community Services District 6.A. Discuss and Review the Contractor Instructor Handbook and Provide Staff with Recommendations April 17, 2024</vt:lpstr>
      <vt:lpstr>Recommendation</vt:lpstr>
      <vt:lpstr>Background</vt:lpstr>
      <vt:lpstr>Background</vt:lpstr>
      <vt:lpstr>Discussion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House CSD Finance Overview</dc:title>
  <dc:creator>Don &amp; Sarah</dc:creator>
  <cp:lastModifiedBy>Johnston, Laura [MH]</cp:lastModifiedBy>
  <cp:revision>482</cp:revision>
  <cp:lastPrinted>2020-05-13T19:44:37Z</cp:lastPrinted>
  <dcterms:created xsi:type="dcterms:W3CDTF">2015-03-23T03:11:09Z</dcterms:created>
  <dcterms:modified xsi:type="dcterms:W3CDTF">2024-04-18T00:53:59Z</dcterms:modified>
</cp:coreProperties>
</file>