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367" r:id="rId2"/>
    <p:sldId id="428" r:id="rId3"/>
    <p:sldId id="460" r:id="rId4"/>
    <p:sldId id="421" r:id="rId5"/>
    <p:sldId id="458" r:id="rId6"/>
    <p:sldId id="449" r:id="rId7"/>
    <p:sldId id="452" r:id="rId8"/>
    <p:sldId id="451" r:id="rId9"/>
    <p:sldId id="450" r:id="rId10"/>
    <p:sldId id="453" r:id="rId11"/>
    <p:sldId id="456" r:id="rId12"/>
    <p:sldId id="455" r:id="rId13"/>
    <p:sldId id="454" r:id="rId14"/>
    <p:sldId id="457" r:id="rId15"/>
    <p:sldId id="461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77"/>
    <a:srgbClr val="809E57"/>
    <a:srgbClr val="F1F0D1"/>
    <a:srgbClr val="7CA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2139" autoAdjust="0"/>
  </p:normalViewPr>
  <p:slideViewPr>
    <p:cSldViewPr>
      <p:cViewPr varScale="1">
        <p:scale>
          <a:sx n="93" d="100"/>
          <a:sy n="93" d="100"/>
        </p:scale>
        <p:origin x="21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.9.63\mhcsd%20shared%20directories\Shared\Parks%20and%20Recreation\Seniors\Coffee%20Chat%202-20-24\Senior%20Focus%20Group-%20Activites%20Census%203-11-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.9.63\mhcsd%20shared%20directories\Shared\Parks%20and%20Recreation\Seniors\Coffee%20Chat%202-20-24\Senior%20Focus%20Group-%20Activites%20Census%203-11-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.9.63\mhcsd%20shared%20directories\Shared\Parks%20and%20Recreation\Seniors\Coffee%20Chat%202-20-24\Senior%20Focus%20Group-%20Activites%20Census%203-11-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.9.63\mhcsd%20shared%20directories\Shared\Parks%20and%20Recreation\Seniors\Coffee%20Chat%202-20-24\Senior%20Focus%20Group-%20Activites%20Census%203-11-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30724568519825E-2"/>
          <c:y val="3.8738272122167232E-2"/>
          <c:w val="0.88540024634512826"/>
          <c:h val="0.84203552823450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'Sports Sign Up Sheet'!$C$4</c:f>
              <c:strCache>
                <c:ptCount val="1"/>
                <c:pt idx="0">
                  <c:v>Yoga/Zumba Gold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0-4982-9F01-48E410F05120}"/>
            </c:ext>
          </c:extLst>
        </c:ser>
        <c:ser>
          <c:idx val="1"/>
          <c:order val="1"/>
          <c:tx>
            <c:strRef>
              <c:f>'Sports Sign Up Sheet'!$C$5</c:f>
              <c:strCache>
                <c:ptCount val="1"/>
                <c:pt idx="0">
                  <c:v>Walking Group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0-4982-9F01-48E410F05120}"/>
            </c:ext>
          </c:extLst>
        </c:ser>
        <c:ser>
          <c:idx val="2"/>
          <c:order val="2"/>
          <c:tx>
            <c:strRef>
              <c:f>'Sports Sign Up Sheet'!$C$6</c:f>
              <c:strCache>
                <c:ptCount val="1"/>
                <c:pt idx="0">
                  <c:v>Dance Class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30-4982-9F01-48E410F05120}"/>
            </c:ext>
          </c:extLst>
        </c:ser>
        <c:ser>
          <c:idx val="3"/>
          <c:order val="3"/>
          <c:tx>
            <c:strRef>
              <c:f>'Sports Sign Up Sheet'!$C$7</c:f>
              <c:strCache>
                <c:ptCount val="1"/>
                <c:pt idx="0">
                  <c:v>Golf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30-4982-9F01-48E410F05120}"/>
            </c:ext>
          </c:extLst>
        </c:ser>
        <c:ser>
          <c:idx val="4"/>
          <c:order val="4"/>
          <c:tx>
            <c:strRef>
              <c:f>'Sports Sign Up Sheet'!$C$8</c:f>
              <c:strCache>
                <c:ptCount val="1"/>
                <c:pt idx="0">
                  <c:v>Tai Chi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Sheet'!$D$8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30-4982-9F01-48E410F05120}"/>
            </c:ext>
          </c:extLst>
        </c:ser>
        <c:ser>
          <c:idx val="5"/>
          <c:order val="5"/>
          <c:tx>
            <c:strRef>
              <c:f>'Sports Sign Up Sheet'!$C$9</c:f>
              <c:strCache>
                <c:ptCount val="1"/>
                <c:pt idx="0">
                  <c:v>Bowling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Sheet'!$D$9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30-4982-9F01-48E410F05120}"/>
            </c:ext>
          </c:extLst>
        </c:ser>
        <c:ser>
          <c:idx val="6"/>
          <c:order val="6"/>
          <c:tx>
            <c:strRef>
              <c:f>'Sports Sign Up Sheet'!$C$10</c:f>
              <c:strCache>
                <c:ptCount val="1"/>
                <c:pt idx="0">
                  <c:v>Swimming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Sheet'!$D$10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30-4982-9F01-48E410F05120}"/>
            </c:ext>
          </c:extLst>
        </c:ser>
        <c:ser>
          <c:idx val="7"/>
          <c:order val="7"/>
          <c:tx>
            <c:strRef>
              <c:f>'Sports Sign Up Sheet'!$C$11</c:f>
              <c:strCache>
                <c:ptCount val="1"/>
                <c:pt idx="0">
                  <c:v>Pickel Ball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85000"/>
                    <a:satMod val="130000"/>
                  </a:schemeClr>
                </a:gs>
                <a:gs pos="34000">
                  <a:schemeClr val="accent2">
                    <a:lumMod val="60000"/>
                    <a:shade val="87000"/>
                    <a:satMod val="125000"/>
                  </a:schemeClr>
                </a:gs>
                <a:gs pos="70000">
                  <a:schemeClr val="accent2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30-4982-9F01-48E410F05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7979536"/>
        <c:axId val="2087980368"/>
      </c:barChart>
      <c:catAx>
        <c:axId val="2087979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7980368"/>
        <c:crosses val="autoZero"/>
        <c:auto val="1"/>
        <c:lblAlgn val="ctr"/>
        <c:lblOffset val="100"/>
        <c:noMultiLvlLbl val="0"/>
      </c:catAx>
      <c:valAx>
        <c:axId val="20879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75236037421157E-2"/>
          <c:y val="3.4642573473649865E-2"/>
          <c:w val="0.93181023997802381"/>
          <c:h val="0.69624514441129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'[Senior Focus Group- Activites Census 3-11-24.xlsx]Sports Sign Up Sheet'!$E$29:$F$29</c:f>
              <c:strCache>
                <c:ptCount val="1"/>
                <c:pt idx="0">
                  <c:v>Local Festivials/Fairs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3-4D5C-929F-DC4130FE73C2}"/>
            </c:ext>
          </c:extLst>
        </c:ser>
        <c:ser>
          <c:idx val="1"/>
          <c:order val="1"/>
          <c:tx>
            <c:strRef>
              <c:f>'[Senior Focus Group- Activites Census 3-11-24.xlsx]Sports Sign Up Sheet'!$E$30:$F$30</c:f>
              <c:strCache>
                <c:ptCount val="1"/>
                <c:pt idx="0">
                  <c:v>Senior Centers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Sheet'!$G$30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3-4D5C-929F-DC4130FE73C2}"/>
            </c:ext>
          </c:extLst>
        </c:ser>
        <c:ser>
          <c:idx val="2"/>
          <c:order val="2"/>
          <c:tx>
            <c:strRef>
              <c:f>'[Senior Focus Group- Activites Census 3-11-24.xlsx]Sports Sign Up Sheet'!$E$31:$F$31</c:f>
              <c:strCache>
                <c:ptCount val="1"/>
                <c:pt idx="0">
                  <c:v>Golf/Mini Golf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3-4D5C-929F-DC4130FE73C2}"/>
            </c:ext>
          </c:extLst>
        </c:ser>
        <c:ser>
          <c:idx val="3"/>
          <c:order val="3"/>
          <c:tx>
            <c:strRef>
              <c:f>'[Senior Focus Group- Activites Census 3-11-24.xlsx]Sports Sign Up Sheet'!$E$32:$F$32</c:f>
              <c:strCache>
                <c:ptCount val="1"/>
                <c:pt idx="0">
                  <c:v>Book Club/Literary Events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83-4D5C-929F-DC4130FE73C2}"/>
            </c:ext>
          </c:extLst>
        </c:ser>
        <c:ser>
          <c:idx val="4"/>
          <c:order val="4"/>
          <c:tx>
            <c:strRef>
              <c:f>'[Senior Focus Group- Activites Census 3-11-24.xlsx]Sports Sign Up Sheet'!$E$33:$F$33</c:f>
              <c:strCache>
                <c:ptCount val="1"/>
                <c:pt idx="0">
                  <c:v>Dance/Music Events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3-4D5C-929F-DC4130FE73C2}"/>
            </c:ext>
          </c:extLst>
        </c:ser>
        <c:ser>
          <c:idx val="5"/>
          <c:order val="5"/>
          <c:tx>
            <c:strRef>
              <c:f>'[Senior Focus Group- Activites Census 3-11-24.xlsx]Sports Sign Up Sheet'!$E$34:$F$34</c:f>
              <c:strCache>
                <c:ptCount val="1"/>
                <c:pt idx="0">
                  <c:v>Local Museums/Art Galleries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83-4D5C-929F-DC4130FE73C2}"/>
            </c:ext>
          </c:extLst>
        </c:ser>
        <c:ser>
          <c:idx val="6"/>
          <c:order val="6"/>
          <c:tx>
            <c:strRef>
              <c:f>'[Senior Focus Group- Activites Census 3-11-24.xlsx]Sports Sign Up Sheet'!$E$35:$F$35</c:f>
              <c:strCache>
                <c:ptCount val="1"/>
                <c:pt idx="0">
                  <c:v>Botanical Gardens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83-4D5C-929F-DC4130FE73C2}"/>
            </c:ext>
          </c:extLst>
        </c:ser>
        <c:ser>
          <c:idx val="7"/>
          <c:order val="7"/>
          <c:tx>
            <c:strRef>
              <c:f>'[Senior Focus Group- Activites Census 3-11-24.xlsx]Sports Sign Up Sheet'!$E$36:$F$36</c:f>
              <c:strCache>
                <c:ptCount val="1"/>
                <c:pt idx="0">
                  <c:v>Wine and Cheese Tasting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85000"/>
                    <a:satMod val="130000"/>
                  </a:schemeClr>
                </a:gs>
                <a:gs pos="34000">
                  <a:schemeClr val="accent2">
                    <a:lumMod val="60000"/>
                    <a:shade val="87000"/>
                    <a:satMod val="125000"/>
                  </a:schemeClr>
                </a:gs>
                <a:gs pos="70000">
                  <a:schemeClr val="accent2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83-4D5C-929F-DC4130FE73C2}"/>
            </c:ext>
          </c:extLst>
        </c:ser>
        <c:ser>
          <c:idx val="8"/>
          <c:order val="8"/>
          <c:tx>
            <c:strRef>
              <c:f>'[Senior Focus Group- Activites Census 3-11-24.xlsx]Sports Sign Up Sheet'!$E$37:$F$37</c:f>
              <c:strCache>
                <c:ptCount val="1"/>
                <c:pt idx="0">
                  <c:v>Community Theater Shows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85000"/>
                    <a:satMod val="130000"/>
                  </a:schemeClr>
                </a:gs>
                <a:gs pos="34000">
                  <a:schemeClr val="accent3">
                    <a:lumMod val="60000"/>
                    <a:shade val="87000"/>
                    <a:satMod val="125000"/>
                  </a:schemeClr>
                </a:gs>
                <a:gs pos="70000">
                  <a:schemeClr val="accent3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Sheet'!$G$37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83-4D5C-929F-DC4130FE73C2}"/>
            </c:ext>
          </c:extLst>
        </c:ser>
        <c:ser>
          <c:idx val="9"/>
          <c:order val="9"/>
          <c:tx>
            <c:strRef>
              <c:f>'[Senior Focus Group- Activites Census 3-11-24.xlsx]Sports Sign Up Sheet'!$E$38:$F$38</c:f>
              <c:strCache>
                <c:ptCount val="1"/>
                <c:pt idx="0">
                  <c:v>Parks/Nature Reserves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85000"/>
                    <a:satMod val="130000"/>
                  </a:schemeClr>
                </a:gs>
                <a:gs pos="34000">
                  <a:schemeClr val="accent4">
                    <a:lumMod val="60000"/>
                    <a:shade val="87000"/>
                    <a:satMod val="125000"/>
                  </a:schemeClr>
                </a:gs>
                <a:gs pos="70000">
                  <a:schemeClr val="accent4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83-4D5C-929F-DC4130FE73C2}"/>
            </c:ext>
          </c:extLst>
        </c:ser>
        <c:ser>
          <c:idx val="10"/>
          <c:order val="10"/>
          <c:tx>
            <c:strRef>
              <c:f>'[Senior Focus Group- Activites Census 3-11-24.xlsx]Sports Sign Up Sheet'!$E$39:$F$39</c:f>
              <c:strCache>
                <c:ptCount val="1"/>
                <c:pt idx="0">
                  <c:v>Historical Sites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85000"/>
                    <a:satMod val="130000"/>
                  </a:schemeClr>
                </a:gs>
                <a:gs pos="34000">
                  <a:schemeClr val="accent5">
                    <a:lumMod val="60000"/>
                    <a:shade val="87000"/>
                    <a:satMod val="125000"/>
                  </a:schemeClr>
                </a:gs>
                <a:gs pos="70000">
                  <a:schemeClr val="accent5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Sheet'!$G$39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83-4D5C-929F-DC4130FE73C2}"/>
            </c:ext>
          </c:extLst>
        </c:ser>
        <c:ser>
          <c:idx val="11"/>
          <c:order val="11"/>
          <c:tx>
            <c:strRef>
              <c:f>'[Senior Focus Group- Activites Census 3-11-24.xlsx]Sports Sign Up Sheet'!$E$40:$F$40</c:f>
              <c:strCache>
                <c:ptCount val="1"/>
                <c:pt idx="0">
                  <c:v>Day Trips/Nearby Town/City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85000"/>
                    <a:satMod val="130000"/>
                  </a:schemeClr>
                </a:gs>
                <a:gs pos="34000">
                  <a:schemeClr val="accent6">
                    <a:lumMod val="60000"/>
                    <a:shade val="87000"/>
                    <a:satMod val="125000"/>
                  </a:schemeClr>
                </a:gs>
                <a:gs pos="70000">
                  <a:schemeClr val="accent6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Sheet'!$G$40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83-4D5C-929F-DC4130FE73C2}"/>
            </c:ext>
          </c:extLst>
        </c:ser>
        <c:ser>
          <c:idx val="12"/>
          <c:order val="12"/>
          <c:tx>
            <c:strRef>
              <c:f>'[Senior Focus Group- Activites Census 3-11-24.xlsx]Sports Sign Up Sheet'!$E$41:$F$41</c:f>
              <c:strCache>
                <c:ptCount val="1"/>
                <c:pt idx="0">
                  <c:v>Volunteer Activities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85000"/>
                    <a:satMod val="130000"/>
                  </a:schemeClr>
                </a:gs>
                <a:gs pos="34000">
                  <a:schemeClr val="accent1">
                    <a:lumMod val="80000"/>
                    <a:lumOff val="20000"/>
                    <a:shade val="87000"/>
                    <a:satMod val="125000"/>
                  </a:schemeClr>
                </a:gs>
                <a:gs pos="70000">
                  <a:schemeClr val="accent1">
                    <a:lumMod val="80000"/>
                    <a:lumOff val="2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Sheet'!$G$41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83-4D5C-929F-DC4130FE73C2}"/>
            </c:ext>
          </c:extLst>
        </c:ser>
        <c:ser>
          <c:idx val="13"/>
          <c:order val="13"/>
          <c:tx>
            <c:strRef>
              <c:f>'[Senior Focus Group- Activites Census 3-11-24.xlsx]Sports Sign Up Sheet'!$E$42:$F$42</c:f>
              <c:strCache>
                <c:ptCount val="1"/>
                <c:pt idx="0">
                  <c:v>Casino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85000"/>
                    <a:satMod val="130000"/>
                  </a:schemeClr>
                </a:gs>
                <a:gs pos="34000">
                  <a:schemeClr val="accent2">
                    <a:lumMod val="80000"/>
                    <a:lumOff val="20000"/>
                    <a:shade val="87000"/>
                    <a:satMod val="125000"/>
                  </a:schemeClr>
                </a:gs>
                <a:gs pos="70000">
                  <a:schemeClr val="accent2">
                    <a:lumMod val="80000"/>
                    <a:lumOff val="20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Sheet'!$G$42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83-4D5C-929F-DC4130FE73C2}"/>
            </c:ext>
          </c:extLst>
        </c:ser>
        <c:ser>
          <c:idx val="14"/>
          <c:order val="14"/>
          <c:tx>
            <c:strRef>
              <c:f>'[Senior Focus Group- Activites Census 3-11-24.xlsx]Sports Sign Up Sheet'!$E$43:$F$43</c:f>
              <c:strCache>
                <c:ptCount val="1"/>
                <c:pt idx="0">
                  <c:v>Sporting Events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85000"/>
                    <a:satMod val="130000"/>
                  </a:schemeClr>
                </a:gs>
                <a:gs pos="34000">
                  <a:schemeClr val="accent3">
                    <a:lumMod val="80000"/>
                    <a:lumOff val="20000"/>
                    <a:shade val="87000"/>
                    <a:satMod val="125000"/>
                  </a:schemeClr>
                </a:gs>
                <a:gs pos="70000">
                  <a:schemeClr val="accent3">
                    <a:lumMod val="80000"/>
                    <a:lumOff val="20000"/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Sheet'!$G$43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83-4D5C-929F-DC4130FE73C2}"/>
            </c:ext>
          </c:extLst>
        </c:ser>
        <c:ser>
          <c:idx val="15"/>
          <c:order val="15"/>
          <c:tx>
            <c:strRef>
              <c:f>'[Senior Focus Group- Activites Census 3-11-24.xlsx]Sports Sign Up Sheet'!$E$44:$F$44</c:f>
              <c:strCache>
                <c:ptCount val="1"/>
                <c:pt idx="0">
                  <c:v>bowling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hade val="85000"/>
                    <a:satMod val="130000"/>
                  </a:schemeClr>
                </a:gs>
                <a:gs pos="34000">
                  <a:schemeClr val="accent4">
                    <a:lumMod val="80000"/>
                    <a:lumOff val="20000"/>
                    <a:shade val="87000"/>
                    <a:satMod val="125000"/>
                  </a:schemeClr>
                </a:gs>
                <a:gs pos="70000">
                  <a:schemeClr val="accent4">
                    <a:lumMod val="80000"/>
                    <a:lumOff val="20000"/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Sheet'!$G$44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283-4D5C-929F-DC4130FE7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888575"/>
        <c:axId val="60889823"/>
      </c:barChart>
      <c:catAx>
        <c:axId val="60888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889823"/>
        <c:crosses val="autoZero"/>
        <c:auto val="1"/>
        <c:lblAlgn val="ctr"/>
        <c:lblOffset val="100"/>
        <c:noMultiLvlLbl val="0"/>
      </c:catAx>
      <c:valAx>
        <c:axId val="6088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8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186625993899866E-2"/>
          <c:y val="0.74879578740064101"/>
          <c:w val="0.91478174834635073"/>
          <c:h val="0.22490411328119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0499786262343E-2"/>
          <c:y val="1.9829999869615412E-2"/>
          <c:w val="0.93181023997802381"/>
          <c:h val="0.86135629470080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'Sports Sign Up Sheet'!$B$12:$C$12</c:f>
              <c:strCache>
                <c:ptCount val="2"/>
                <c:pt idx="0">
                  <c:v>Social </c:v>
                </c:pt>
                <c:pt idx="1">
                  <c:v>Dances/Themed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5-4656-9536-3ECF56182269}"/>
            </c:ext>
          </c:extLst>
        </c:ser>
        <c:ser>
          <c:idx val="1"/>
          <c:order val="1"/>
          <c:tx>
            <c:strRef>
              <c:f>'Sports Sign Up Sheet'!$B$13:$C$13</c:f>
              <c:strCache>
                <c:ptCount val="2"/>
                <c:pt idx="0">
                  <c:v>Social </c:v>
                </c:pt>
                <c:pt idx="1">
                  <c:v>Book Club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D5-4656-9536-3ECF56182269}"/>
            </c:ext>
          </c:extLst>
        </c:ser>
        <c:ser>
          <c:idx val="2"/>
          <c:order val="2"/>
          <c:tx>
            <c:strRef>
              <c:f>'Sports Sign Up Sheet'!$B$14:$C$14</c:f>
              <c:strCache>
                <c:ptCount val="2"/>
                <c:pt idx="0">
                  <c:v>Social  </c:v>
                </c:pt>
                <c:pt idx="1">
                  <c:v>Movie Club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D5-4656-9536-3ECF56182269}"/>
            </c:ext>
          </c:extLst>
        </c:ser>
        <c:ser>
          <c:idx val="3"/>
          <c:order val="3"/>
          <c:tx>
            <c:strRef>
              <c:f>'Sports Sign Up Sheet'!$B$15:$C$15</c:f>
              <c:strCache>
                <c:ptCount val="2"/>
                <c:pt idx="0">
                  <c:v>Social</c:v>
                </c:pt>
                <c:pt idx="1">
                  <c:v>Karaoke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5-4656-9536-3ECF56182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1536240"/>
        <c:axId val="891534992"/>
      </c:barChart>
      <c:catAx>
        <c:axId val="891536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1534992"/>
        <c:crosses val="autoZero"/>
        <c:auto val="1"/>
        <c:lblAlgn val="ctr"/>
        <c:lblOffset val="100"/>
        <c:noMultiLvlLbl val="0"/>
      </c:catAx>
      <c:valAx>
        <c:axId val="89153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53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'Sports Sign Up Sheet'!$B$16:$C$16</c:f>
              <c:strCache>
                <c:ptCount val="2"/>
                <c:pt idx="0">
                  <c:v>Art</c:v>
                </c:pt>
                <c:pt idx="1">
                  <c:v>Crafts/Paint/Sew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E-4B7E-964F-096244D72FE8}"/>
            </c:ext>
          </c:extLst>
        </c:ser>
        <c:ser>
          <c:idx val="1"/>
          <c:order val="1"/>
          <c:tx>
            <c:strRef>
              <c:f>'Sports Sign Up Sheet'!$B$17:$C$17</c:f>
              <c:strCache>
                <c:ptCount val="2"/>
                <c:pt idx="0">
                  <c:v>Art</c:v>
                </c:pt>
                <c:pt idx="1">
                  <c:v>Ukelele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E-4B7E-964F-096244D72FE8}"/>
            </c:ext>
          </c:extLst>
        </c:ser>
        <c:ser>
          <c:idx val="2"/>
          <c:order val="2"/>
          <c:tx>
            <c:strRef>
              <c:f>'Sports Sign Up Sheet'!$B$18:$C$18</c:f>
              <c:strCache>
                <c:ptCount val="2"/>
                <c:pt idx="0">
                  <c:v>Art</c:v>
                </c:pt>
                <c:pt idx="1">
                  <c:v>Cooking/Baking Class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Sheet'!$D$18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E-4B7E-964F-096244D72FE8}"/>
            </c:ext>
          </c:extLst>
        </c:ser>
        <c:ser>
          <c:idx val="3"/>
          <c:order val="3"/>
          <c:tx>
            <c:strRef>
              <c:f>'Sports Sign Up Sheet'!$B$19:$C$19</c:f>
              <c:strCache>
                <c:ptCount val="2"/>
                <c:pt idx="0">
                  <c:v>Art</c:v>
                </c:pt>
                <c:pt idx="1">
                  <c:v>Pottery/Painting Class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Sheet'!$D$19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E-4B7E-964F-096244D72FE8}"/>
            </c:ext>
          </c:extLst>
        </c:ser>
        <c:ser>
          <c:idx val="4"/>
          <c:order val="4"/>
          <c:tx>
            <c:strRef>
              <c:f>'Sports Sign Up Sheet'!$B$20:$C$20</c:f>
              <c:strCache>
                <c:ptCount val="2"/>
                <c:pt idx="0">
                  <c:v>Art</c:v>
                </c:pt>
                <c:pt idx="1">
                  <c:v>Parachute/Scarves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Sheet'!$D$20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E-4B7E-964F-096244D7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1355791"/>
        <c:axId val="71352463"/>
      </c:barChart>
      <c:catAx>
        <c:axId val="71355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352463"/>
        <c:crosses val="autoZero"/>
        <c:auto val="1"/>
        <c:lblAlgn val="ctr"/>
        <c:lblOffset val="100"/>
        <c:noMultiLvlLbl val="0"/>
      </c:catAx>
      <c:valAx>
        <c:axId val="7135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5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'Sports Sign Up Sheet'!$C$21</c:f>
              <c:strCache>
                <c:ptCount val="1"/>
                <c:pt idx="0">
                  <c:v>Safe Driving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Sheet'!$D$21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3-4331-8FF3-12C9FE9A66E6}"/>
            </c:ext>
          </c:extLst>
        </c:ser>
        <c:ser>
          <c:idx val="1"/>
          <c:order val="1"/>
          <c:tx>
            <c:strRef>
              <c:f>'Sports Sign Up Sheet'!$C$22</c:f>
              <c:strCache>
                <c:ptCount val="1"/>
                <c:pt idx="0">
                  <c:v>Computer/Cell Phone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3-4331-8FF3-12C9FE9A66E6}"/>
            </c:ext>
          </c:extLst>
        </c:ser>
        <c:ser>
          <c:idx val="2"/>
          <c:order val="2"/>
          <c:tx>
            <c:strRef>
              <c:f>'Sports Sign Up Sheet'!$C$23</c:f>
              <c:strCache>
                <c:ptCount val="1"/>
                <c:pt idx="0">
                  <c:v>Fall Prevention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3-4331-8FF3-12C9FE9A66E6}"/>
            </c:ext>
          </c:extLst>
        </c:ser>
        <c:ser>
          <c:idx val="3"/>
          <c:order val="3"/>
          <c:tx>
            <c:strRef>
              <c:f>'Sports Sign Up Sheet'!$C$24</c:f>
              <c:strCache>
                <c:ptCount val="1"/>
                <c:pt idx="0">
                  <c:v>Financial Planning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3-4331-8FF3-12C9FE9A6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1526000"/>
        <c:axId val="891523920"/>
      </c:barChart>
      <c:catAx>
        <c:axId val="891526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1523920"/>
        <c:crosses val="autoZero"/>
        <c:auto val="1"/>
        <c:lblAlgn val="ctr"/>
        <c:lblOffset val="100"/>
        <c:noMultiLvlLbl val="0"/>
      </c:catAx>
      <c:valAx>
        <c:axId val="89152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52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5693294267444E-2"/>
          <c:y val="0.16611695894617748"/>
          <c:w val="0.89748986703351319"/>
          <c:h val="0.59900379640044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'[Senior Focus Group- Activites Census 3-11-24.xlsx]Sports Sign Up Sheet'!$B$25:$C$25</c:f>
              <c:strCache>
                <c:ptCount val="1"/>
                <c:pt idx="0">
                  <c:v>Card games, Dominos/Bunco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9-4FB4-BDC1-E5BFAC7BB84B}"/>
            </c:ext>
          </c:extLst>
        </c:ser>
        <c:ser>
          <c:idx val="1"/>
          <c:order val="1"/>
          <c:tx>
            <c:strRef>
              <c:f>'[Senior Focus Group- Activites Census 3-11-24.xlsx]Sports Sign Up Sheet'!$B$26:$C$26</c:f>
              <c:strCache>
                <c:ptCount val="1"/>
                <c:pt idx="0">
                  <c:v>BrainGames/Sorting/Parining Games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9-4FB4-BDC1-E5BFAC7BB84B}"/>
            </c:ext>
          </c:extLst>
        </c:ser>
        <c:ser>
          <c:idx val="2"/>
          <c:order val="2"/>
          <c:tx>
            <c:strRef>
              <c:f>'[Senior Focus Group- Activites Census 3-11-24.xlsx]Sports Sign Up Sheet'!$B$27:$C$27</c:f>
              <c:strCache>
                <c:ptCount val="1"/>
                <c:pt idx="0">
                  <c:v>Bingo/Musical Bingo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Sheet'!$D$27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E9-4FB4-BDC1-E5BFAC7BB84B}"/>
            </c:ext>
          </c:extLst>
        </c:ser>
        <c:ser>
          <c:idx val="3"/>
          <c:order val="3"/>
          <c:tx>
            <c:strRef>
              <c:f>'[Senior Focus Group- Activites Census 3-11-24.xlsx]Sports Sign Up Sheet'!$B$28:$C$28</c:f>
              <c:strCache>
                <c:ptCount val="1"/>
                <c:pt idx="0">
                  <c:v>Whiteboard Word Games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9-4FB4-BDC1-E5BFAC7BB84B}"/>
            </c:ext>
          </c:extLst>
        </c:ser>
        <c:ser>
          <c:idx val="4"/>
          <c:order val="4"/>
          <c:tx>
            <c:strRef>
              <c:f>'[Senior Focus Group- Activites Census 3-11-24.xlsx]Sports Sign Up Sheet'!$B$29:$C$29</c:f>
              <c:strCache>
                <c:ptCount val="1"/>
                <c:pt idx="0">
                  <c:v>Price is Right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Sheet'!$D$29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E9-4FB4-BDC1-E5BFAC7BB84B}"/>
            </c:ext>
          </c:extLst>
        </c:ser>
        <c:ser>
          <c:idx val="5"/>
          <c:order val="5"/>
          <c:tx>
            <c:strRef>
              <c:f>'[Senior Focus Group- Activites Census 3-11-24.xlsx]Sports Sign Up Sheet'!$B$30:$C$30</c:f>
              <c:strCache>
                <c:ptCount val="1"/>
                <c:pt idx="0">
                  <c:v>School Days Reminiscing Cards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Sheet'!$D$30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E9-4FB4-BDC1-E5BFAC7BB84B}"/>
            </c:ext>
          </c:extLst>
        </c:ser>
        <c:ser>
          <c:idx val="6"/>
          <c:order val="6"/>
          <c:tx>
            <c:strRef>
              <c:f>'[Senior Focus Group- Activites Census 3-11-24.xlsx]Sports Sign Up Sheet'!$B$31:$C$31</c:f>
              <c:strCache>
                <c:ptCount val="1"/>
                <c:pt idx="0">
                  <c:v>Majong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Sheet'!$D$31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E9-4FB4-BDC1-E5BFAC7BB84B}"/>
            </c:ext>
          </c:extLst>
        </c:ser>
        <c:ser>
          <c:idx val="7"/>
          <c:order val="7"/>
          <c:tx>
            <c:strRef>
              <c:f>'[Senior Focus Group- Activites Census 3-11-24.xlsx]Sports Sign Up Sheet'!$B$32:$C$32</c:f>
              <c:strCache>
                <c:ptCount val="1"/>
                <c:pt idx="0">
                  <c:v>Mexican Train/Golf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85000"/>
                    <a:satMod val="130000"/>
                  </a:schemeClr>
                </a:gs>
                <a:gs pos="34000">
                  <a:schemeClr val="accent2">
                    <a:lumMod val="60000"/>
                    <a:shade val="87000"/>
                    <a:satMod val="125000"/>
                  </a:schemeClr>
                </a:gs>
                <a:gs pos="70000">
                  <a:schemeClr val="accent2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Sheet'!$D$32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E9-4FB4-BDC1-E5BFAC7BB84B}"/>
            </c:ext>
          </c:extLst>
        </c:ser>
        <c:ser>
          <c:idx val="8"/>
          <c:order val="8"/>
          <c:tx>
            <c:strRef>
              <c:f>'[Senior Focus Group- Activites Census 3-11-24.xlsx]Sports Sign Up Sheet'!$B$33:$C$33</c:f>
              <c:strCache>
                <c:ptCount val="1"/>
                <c:pt idx="0">
                  <c:v>Arm Chair Travel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85000"/>
                    <a:satMod val="130000"/>
                  </a:schemeClr>
                </a:gs>
                <a:gs pos="34000">
                  <a:schemeClr val="accent3">
                    <a:lumMod val="60000"/>
                    <a:shade val="87000"/>
                    <a:satMod val="125000"/>
                  </a:schemeClr>
                </a:gs>
                <a:gs pos="70000">
                  <a:schemeClr val="accent3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Sheet'!$D$33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E9-4FB4-BDC1-E5BFAC7BB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3252336"/>
        <c:axId val="2083252752"/>
      </c:barChart>
      <c:catAx>
        <c:axId val="208325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3252752"/>
        <c:crosses val="autoZero"/>
        <c:auto val="1"/>
        <c:lblAlgn val="ctr"/>
        <c:lblOffset val="100"/>
        <c:noMultiLvlLbl val="0"/>
      </c:catAx>
      <c:valAx>
        <c:axId val="208325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2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2723030833265E-2"/>
          <c:y val="0.78091300030879818"/>
          <c:w val="0.89794559770937721"/>
          <c:h val="0.20219510405474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91807570689575E-2"/>
          <c:y val="0.16683370364089878"/>
          <c:w val="0.90534326293085909"/>
          <c:h val="0.62872263569423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'[Senior Focus Group- Activites Census 3-11-24.xlsx]Sports Sign Up Sheet'!$E$4:$F$4</c:f>
              <c:strCache>
                <c:ptCount val="1"/>
                <c:pt idx="0">
                  <c:v>Potluck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8-45B8-8BE7-9C0DE0C9A7D6}"/>
            </c:ext>
          </c:extLst>
        </c:ser>
        <c:ser>
          <c:idx val="1"/>
          <c:order val="1"/>
          <c:tx>
            <c:strRef>
              <c:f>'[Senior Focus Group- Activites Census 3-11-24.xlsx]Sports Sign Up Sheet'!$E$5:$F$5</c:f>
              <c:strCache>
                <c:ptCount val="1"/>
                <c:pt idx="0">
                  <c:v>Performances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8-45B8-8BE7-9C0DE0C9A7D6}"/>
            </c:ext>
          </c:extLst>
        </c:ser>
        <c:ser>
          <c:idx val="2"/>
          <c:order val="2"/>
          <c:tx>
            <c:strRef>
              <c:f>'[Senior Focus Group- Activites Census 3-11-24.xlsx]Sports Sign Up Sheet'!$E$6:$F$6</c:f>
              <c:strCache>
                <c:ptCount val="1"/>
                <c:pt idx="0">
                  <c:v>Crafts/Paint/Sew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F8-45B8-8BE7-9C0DE0C9A7D6}"/>
            </c:ext>
          </c:extLst>
        </c:ser>
        <c:ser>
          <c:idx val="3"/>
          <c:order val="3"/>
          <c:tx>
            <c:strRef>
              <c:f>'[Senior Focus Group- Activites Census 3-11-24.xlsx]Sports Sign Up Sheet'!$E$7:$F$7</c:f>
              <c:strCache>
                <c:ptCount val="1"/>
                <c:pt idx="0">
                  <c:v>Memory Sharing Sessions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F8-45B8-8BE7-9C0DE0C9A7D6}"/>
            </c:ext>
          </c:extLst>
        </c:ser>
        <c:ser>
          <c:idx val="4"/>
          <c:order val="4"/>
          <c:tx>
            <c:strRef>
              <c:f>'[Senior Focus Group- Activites Census 3-11-24.xlsx]Sports Sign Up Sheet'!$E$8:$F$8</c:f>
              <c:strCache>
                <c:ptCount val="1"/>
                <c:pt idx="0">
                  <c:v>Language Exchange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Sheet'!$G$8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8-45B8-8BE7-9C0DE0C9A7D6}"/>
            </c:ext>
          </c:extLst>
        </c:ser>
        <c:ser>
          <c:idx val="5"/>
          <c:order val="5"/>
          <c:tx>
            <c:strRef>
              <c:f>'[Senior Focus Group- Activites Census 3-11-24.xlsx]Sports Sign Up Sheet'!$E$9:$F$9</c:f>
              <c:strCache>
                <c:ptCount val="1"/>
                <c:pt idx="0">
                  <c:v>Traditional Games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F8-45B8-8BE7-9C0DE0C9A7D6}"/>
            </c:ext>
          </c:extLst>
        </c:ser>
        <c:ser>
          <c:idx val="6"/>
          <c:order val="6"/>
          <c:tx>
            <c:strRef>
              <c:f>'[Senior Focus Group- Activites Census 3-11-24.xlsx]Sports Sign Up Sheet'!$E$10:$F$10</c:f>
              <c:strCache>
                <c:ptCount val="1"/>
                <c:pt idx="0">
                  <c:v>Movie Screenings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Sheet'!$G$10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F8-45B8-8BE7-9C0DE0C9A7D6}"/>
            </c:ext>
          </c:extLst>
        </c:ser>
        <c:ser>
          <c:idx val="7"/>
          <c:order val="7"/>
          <c:tx>
            <c:strRef>
              <c:f>'[Senior Focus Group- Activites Census 3-11-24.xlsx]Sports Sign Up Sheet'!$E$11:$F$11</c:f>
              <c:strCache>
                <c:ptCount val="1"/>
                <c:pt idx="0">
                  <c:v>Trips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85000"/>
                    <a:satMod val="130000"/>
                  </a:schemeClr>
                </a:gs>
                <a:gs pos="34000">
                  <a:schemeClr val="accent2">
                    <a:lumMod val="60000"/>
                    <a:shade val="87000"/>
                    <a:satMod val="125000"/>
                  </a:schemeClr>
                </a:gs>
                <a:gs pos="70000">
                  <a:schemeClr val="accent2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F8-45B8-8BE7-9C0DE0C9A7D6}"/>
            </c:ext>
          </c:extLst>
        </c:ser>
        <c:ser>
          <c:idx val="8"/>
          <c:order val="8"/>
          <c:tx>
            <c:strRef>
              <c:f>'[Senior Focus Group- Activites Census 3-11-24.xlsx]Sports Sign Up Sheet'!$E$12:$F$12</c:f>
              <c:strCache>
                <c:ptCount val="1"/>
                <c:pt idx="0">
                  <c:v>Music/Dance Workshops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85000"/>
                    <a:satMod val="130000"/>
                  </a:schemeClr>
                </a:gs>
                <a:gs pos="34000">
                  <a:schemeClr val="accent3">
                    <a:lumMod val="60000"/>
                    <a:shade val="87000"/>
                    <a:satMod val="125000"/>
                  </a:schemeClr>
                </a:gs>
                <a:gs pos="70000">
                  <a:schemeClr val="accent3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F8-45B8-8BE7-9C0DE0C9A7D6}"/>
            </c:ext>
          </c:extLst>
        </c:ser>
        <c:ser>
          <c:idx val="9"/>
          <c:order val="9"/>
          <c:tx>
            <c:strRef>
              <c:f>'[Senior Focus Group- Activites Census 3-11-24.xlsx]Sports Sign Up Sheet'!$E$13:$F$13</c:f>
              <c:strCache>
                <c:ptCount val="1"/>
                <c:pt idx="0">
                  <c:v>Intergenerational Activities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85000"/>
                    <a:satMod val="130000"/>
                  </a:schemeClr>
                </a:gs>
                <a:gs pos="34000">
                  <a:schemeClr val="accent4">
                    <a:lumMod val="60000"/>
                    <a:shade val="87000"/>
                    <a:satMod val="125000"/>
                  </a:schemeClr>
                </a:gs>
                <a:gs pos="70000">
                  <a:schemeClr val="accent4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F8-45B8-8BE7-9C0DE0C9A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2751119"/>
        <c:axId val="72753615"/>
      </c:barChart>
      <c:catAx>
        <c:axId val="727511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53615"/>
        <c:crosses val="autoZero"/>
        <c:auto val="1"/>
        <c:lblAlgn val="ctr"/>
        <c:lblOffset val="100"/>
        <c:noMultiLvlLbl val="0"/>
      </c:catAx>
      <c:valAx>
        <c:axId val="727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35365192173419E-2"/>
          <c:y val="0.81600292083486758"/>
          <c:w val="0.91315831758476318"/>
          <c:h val="0.16710518352867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9853901005742E-2"/>
          <c:y val="3.8129783602224548E-2"/>
          <c:w val="0.89799433197246481"/>
          <c:h val="0.8002594846098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'Sports Sign Up Sheet'!$F$21</c:f>
              <c:strCache>
                <c:ptCount val="1"/>
                <c:pt idx="0">
                  <c:v>Fall Prevention/Mobility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Sheet'!$G$21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F-442F-A0DB-8D663B84768A}"/>
            </c:ext>
          </c:extLst>
        </c:ser>
        <c:ser>
          <c:idx val="1"/>
          <c:order val="1"/>
          <c:tx>
            <c:strRef>
              <c:f>'Sports Sign Up Sheet'!$F$22</c:f>
              <c:strCache>
                <c:ptCount val="1"/>
                <c:pt idx="0">
                  <c:v>Managing/Organizing/ Medications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F-442F-A0DB-8D663B84768A}"/>
            </c:ext>
          </c:extLst>
        </c:ser>
        <c:ser>
          <c:idx val="2"/>
          <c:order val="2"/>
          <c:tx>
            <c:strRef>
              <c:f>'Sports Sign Up Sheet'!$F$23</c:f>
              <c:strCache>
                <c:ptCount val="1"/>
                <c:pt idx="0">
                  <c:v>Financial/Retirement Planning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F-442F-A0DB-8D663B84768A}"/>
            </c:ext>
          </c:extLst>
        </c:ser>
        <c:ser>
          <c:idx val="3"/>
          <c:order val="3"/>
          <c:tx>
            <c:strRef>
              <c:f>'Sports Sign Up Sheet'!$F$24</c:f>
              <c:strCache>
                <c:ptCount val="1"/>
                <c:pt idx="0">
                  <c:v>Tax Assistance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3F-442F-A0DB-8D663B84768A}"/>
            </c:ext>
          </c:extLst>
        </c:ser>
        <c:ser>
          <c:idx val="4"/>
          <c:order val="4"/>
          <c:tx>
            <c:strRef>
              <c:f>'Sports Sign Up Sheet'!$F$25</c:f>
              <c:strCache>
                <c:ptCount val="1"/>
                <c:pt idx="0">
                  <c:v>Technology/NavIgating Digital World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F-442F-A0DB-8D663B847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889407"/>
        <c:axId val="60886079"/>
      </c:barChart>
      <c:catAx>
        <c:axId val="608894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886079"/>
        <c:crosses val="autoZero"/>
        <c:auto val="1"/>
        <c:lblAlgn val="ctr"/>
        <c:lblOffset val="100"/>
        <c:noMultiLvlLbl val="0"/>
      </c:catAx>
      <c:valAx>
        <c:axId val="6088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8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74506811726189E-2"/>
          <c:y val="0.85978341040114425"/>
          <c:w val="0.89333877991981181"/>
          <c:h val="0.12206238643246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95642580075712E-2"/>
          <c:y val="3.7585129922416569E-2"/>
          <c:w val="0.92094559366519868"/>
          <c:h val="0.75824646621895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'Sports Sign Up Sheet'!$F$14</c:f>
              <c:strCache>
                <c:ptCount val="1"/>
                <c:pt idx="0">
                  <c:v>Mainting Physical/Mental Well Being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B-4EB7-8C9C-FEE29D703BE8}"/>
            </c:ext>
          </c:extLst>
        </c:ser>
        <c:ser>
          <c:idx val="1"/>
          <c:order val="1"/>
          <c:tx>
            <c:strRef>
              <c:f>'Sports Sign Up Sheet'!$F$15</c:f>
              <c:strCache>
                <c:ptCount val="1"/>
                <c:pt idx="0">
                  <c:v>Stress Mgmt/Calm Techniques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B-4EB7-8C9C-FEE29D703BE8}"/>
            </c:ext>
          </c:extLst>
        </c:ser>
        <c:ser>
          <c:idx val="2"/>
          <c:order val="2"/>
          <c:tx>
            <c:strRef>
              <c:f>'Sports Sign Up Sheet'!$F$16</c:f>
              <c:strCache>
                <c:ptCount val="1"/>
                <c:pt idx="0">
                  <c:v>Managing Chronic Conditions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B-4EB7-8C9C-FEE29D703BE8}"/>
            </c:ext>
          </c:extLst>
        </c:ser>
        <c:ser>
          <c:idx val="3"/>
          <c:order val="3"/>
          <c:tx>
            <c:strRef>
              <c:f>'Sports Sign Up Sheet'!$F$17</c:f>
              <c:strCache>
                <c:ptCount val="1"/>
                <c:pt idx="0">
                  <c:v>Strength/Boost Immune System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Sheet'!$G$17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B-4EB7-8C9C-FEE29D703BE8}"/>
            </c:ext>
          </c:extLst>
        </c:ser>
        <c:ser>
          <c:idx val="4"/>
          <c:order val="4"/>
          <c:tx>
            <c:strRef>
              <c:f>'Sports Sign Up Sheet'!$F$18</c:f>
              <c:strCache>
                <c:ptCount val="1"/>
                <c:pt idx="0">
                  <c:v>Nutrition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Sheet'!$G$18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B-4EB7-8C9C-FEE29D703BE8}"/>
            </c:ext>
          </c:extLst>
        </c:ser>
        <c:ser>
          <c:idx val="5"/>
          <c:order val="5"/>
          <c:tx>
            <c:strRef>
              <c:f>'Sports Sign Up Sheet'!$F$19</c:f>
              <c:strCache>
                <c:ptCount val="1"/>
                <c:pt idx="0">
                  <c:v>Memory/Cognitive Techniques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Sheet'!$G$19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9B-4EB7-8C9C-FEE29D703BE8}"/>
            </c:ext>
          </c:extLst>
        </c:ser>
        <c:ser>
          <c:idx val="6"/>
          <c:order val="6"/>
          <c:tx>
            <c:strRef>
              <c:f>'Sports Sign Up Sheet'!$F$20</c:f>
              <c:strCache>
                <c:ptCount val="1"/>
                <c:pt idx="0">
                  <c:v>Fitness/Strength Traing for Balance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Sheet'!$G$20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9B-4EB7-8C9C-FEE29D70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832799"/>
        <c:axId val="60826975"/>
      </c:barChart>
      <c:catAx>
        <c:axId val="60832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826975"/>
        <c:crosses val="autoZero"/>
        <c:auto val="1"/>
        <c:lblAlgn val="ctr"/>
        <c:lblOffset val="100"/>
        <c:noMultiLvlLbl val="0"/>
      </c:catAx>
      <c:valAx>
        <c:axId val="6082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30277537325651E-2"/>
          <c:y val="0.82715990366279357"/>
          <c:w val="0.92353859925448201"/>
          <c:h val="0.15565796187866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'[Senior Focus Group- Activites Census 3-11-24.xlsx]Sports Sign Up Sheet'!$E$26:$F$26</c:f>
              <c:strCache>
                <c:ptCount val="1"/>
                <c:pt idx="0">
                  <c:v>Fraud Prevention/Scam Awarness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F-4C3E-AC31-B6F5D601757B}"/>
            </c:ext>
          </c:extLst>
        </c:ser>
        <c:ser>
          <c:idx val="1"/>
          <c:order val="1"/>
          <c:tx>
            <c:strRef>
              <c:f>'[Senior Focus Group- Activites Census 3-11-24.xlsx]Sports Sign Up Sheet'!$E$27:$F$27</c:f>
              <c:strCache>
                <c:ptCount val="1"/>
                <c:pt idx="0">
                  <c:v>Estate Planning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F-4C3E-AC31-B6F5D601757B}"/>
            </c:ext>
          </c:extLst>
        </c:ser>
        <c:ser>
          <c:idx val="2"/>
          <c:order val="2"/>
          <c:tx>
            <c:strRef>
              <c:f>'[Senior Focus Group- Activites Census 3-11-24.xlsx]Sports Sign Up Sheet'!$E$28:$F$28</c:f>
              <c:strCache>
                <c:ptCount val="1"/>
                <c:pt idx="0">
                  <c:v>Enchancing/Building/Maintaining Social Connections </c:v>
                </c:pt>
              </c:strCache>
              <c:extLst/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'Sports Sign Up Sheet'!$G$28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F-4C3E-AC31-B6F5D6017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828223"/>
        <c:axId val="60829887"/>
      </c:barChart>
      <c:catAx>
        <c:axId val="608282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829887"/>
        <c:crosses val="autoZero"/>
        <c:auto val="1"/>
        <c:lblAlgn val="ctr"/>
        <c:lblOffset val="100"/>
        <c:noMultiLvlLbl val="0"/>
      </c:catAx>
      <c:valAx>
        <c:axId val="6082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0.20639</cdr:x>
      <cdr:y>0.06195</cdr:y>
    </cdr:from>
    <cdr:to>
      <cdr:x>0.85995</cdr:x>
      <cdr:y>0.17699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F2CE399-663C-C640-5FFE-AFCD238A7744}"/>
            </a:ext>
          </a:extLst>
        </cdr:cNvPr>
        <cdr:cNvSpPr txBox="1"/>
      </cdr:nvSpPr>
      <cdr:spPr>
        <a:xfrm xmlns:a="http://schemas.openxmlformats.org/drawingml/2006/main">
          <a:off x="800100" y="133350"/>
          <a:ext cx="25336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0.30505</cdr:x>
      <cdr:y>0.08935</cdr:y>
    </cdr:from>
    <cdr:to>
      <cdr:x>0.51717</cdr:x>
      <cdr:y>0.21953</cdr:y>
    </cdr:to>
    <cdr:sp macro="" textlink="">
      <cdr:nvSpPr>
        <cdr:cNvPr id="4" name="Speech Bubble: Rectangle 3">
          <a:extLst xmlns:a="http://schemas.openxmlformats.org/drawingml/2006/main">
            <a:ext uri="{FF2B5EF4-FFF2-40B4-BE49-F238E27FC236}">
              <a16:creationId xmlns:a16="http://schemas.microsoft.com/office/drawing/2014/main" id="{F26002AD-8880-B3DB-ABB0-66718003646A}"/>
            </a:ext>
          </a:extLst>
        </cdr:cNvPr>
        <cdr:cNvSpPr/>
      </cdr:nvSpPr>
      <cdr:spPr>
        <a:xfrm xmlns:a="http://schemas.openxmlformats.org/drawingml/2006/main">
          <a:off x="2301240" y="396240"/>
          <a:ext cx="1600200" cy="577343"/>
        </a:xfrm>
        <a:prstGeom xmlns:a="http://schemas.openxmlformats.org/drawingml/2006/main" prst="wedgeRectCallout">
          <a:avLst>
            <a:gd name="adj1" fmla="val -54476"/>
            <a:gd name="adj2" fmla="val 103679"/>
          </a:avLst>
        </a:prstGeom>
        <a:solidFill xmlns:a="http://schemas.openxmlformats.org/drawingml/2006/main">
          <a:srgbClr val="EE7D7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Walking Group</a:t>
          </a:r>
        </a:p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r">
              <a:defRPr sz="1300"/>
            </a:lvl1pPr>
          </a:lstStyle>
          <a:p>
            <a:fld id="{BC07BBA4-1027-49FF-80F7-3FEE33AE7217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4" rIns="94206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4" rIns="94206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r">
              <a:defRPr sz="13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6648-4796-4DA9-8326-4E15776A95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669-0483-45CB-823E-0B33EBBC5CF6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95B-2F92-4136-9B92-5E769967E0DC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E43-0490-4B45-BFF8-539F4797CEF0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3F2-F4F5-4749-B349-C8795B4CAA3E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C1BA-DAC9-4E8C-8169-4562694EE8A0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46C-6061-4CCF-B110-5736C915E71E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856-758C-48D3-9374-AA1032A5171E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38AE-E09D-41F6-9F08-450E70FEB9AA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9B8C-096D-473D-8A2B-145454F34CCB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997A61-33AA-41BE-A31E-48B256873792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168-A182-4D8D-8606-4A18B8D2A4AC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DE3D4-45EE-4656-BD6B-7CCDCA217C76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5105400"/>
            <a:ext cx="7494962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Mountain House Community Services District</a:t>
            </a:r>
            <a:br>
              <a:rPr lang="en-US" sz="2800" dirty="0"/>
            </a:br>
            <a:r>
              <a:rPr lang="en-US" sz="2800" dirty="0"/>
              <a:t>6.A. Senior Activities Survey Results</a:t>
            </a:r>
            <a:br>
              <a:rPr lang="en-US" sz="2200" dirty="0"/>
            </a:br>
            <a:r>
              <a:rPr lang="en-US" sz="2200" dirty="0"/>
              <a:t>March 26,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Independence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7AAEF19-D517-D346-51CB-22B31D165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500418"/>
              </p:ext>
            </p:extLst>
          </p:nvPr>
        </p:nvGraphicFramePr>
        <p:xfrm>
          <a:off x="822960" y="1737361"/>
          <a:ext cx="7586403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5A75FF-D0EB-273F-A475-A5A529A14BE4}"/>
              </a:ext>
            </a:extLst>
          </p:cNvPr>
          <p:cNvSpPr/>
          <p:nvPr/>
        </p:nvSpPr>
        <p:spPr>
          <a:xfrm>
            <a:off x="2590800" y="1838650"/>
            <a:ext cx="914400" cy="762000"/>
          </a:xfrm>
          <a:prstGeom prst="wedgeRectCallout">
            <a:avLst>
              <a:gd name="adj1" fmla="val -53005"/>
              <a:gd name="adj2" fmla="val 88563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Fall Prevention/Mobility</a:t>
            </a:r>
          </a:p>
          <a:p>
            <a:pPr algn="ctr"/>
            <a:r>
              <a:rPr lang="en-US" sz="1200" dirty="0"/>
              <a:t>13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F96E5D2-AE78-9CAB-E198-FC610B37B149}"/>
              </a:ext>
            </a:extLst>
          </p:cNvPr>
          <p:cNvSpPr/>
          <p:nvPr/>
        </p:nvSpPr>
        <p:spPr>
          <a:xfrm>
            <a:off x="5638802" y="2219487"/>
            <a:ext cx="914400" cy="762000"/>
          </a:xfrm>
          <a:prstGeom prst="wedgeRectCallout">
            <a:avLst>
              <a:gd name="adj1" fmla="val -106021"/>
              <a:gd name="adj2" fmla="val 46951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Financial/ Retirement Planning</a:t>
            </a:r>
          </a:p>
          <a:p>
            <a:pPr algn="ctr"/>
            <a:r>
              <a:rPr lang="en-US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4273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Healthy Aging 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EB682E-84C1-AE46-D255-8C1DDD724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34276"/>
              </p:ext>
            </p:extLst>
          </p:nvPr>
        </p:nvGraphicFramePr>
        <p:xfrm>
          <a:off x="822960" y="1737361"/>
          <a:ext cx="7586403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8049888-135D-B78E-AD8E-9FAB2C0C6ECC}"/>
              </a:ext>
            </a:extLst>
          </p:cNvPr>
          <p:cNvSpPr/>
          <p:nvPr/>
        </p:nvSpPr>
        <p:spPr>
          <a:xfrm>
            <a:off x="5334000" y="2057400"/>
            <a:ext cx="1524000" cy="838200"/>
          </a:xfrm>
          <a:prstGeom prst="wedgeRectCallout">
            <a:avLst>
              <a:gd name="adj1" fmla="val 85956"/>
              <a:gd name="adj2" fmla="val 3006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Fitness/Strength Training for Balance</a:t>
            </a:r>
          </a:p>
          <a:p>
            <a:pPr algn="ctr"/>
            <a:r>
              <a:rPr lang="en-US" sz="14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2776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 Seminars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4A3C00-49B7-EB2E-F696-8A009C812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377937"/>
              </p:ext>
            </p:extLst>
          </p:nvPr>
        </p:nvGraphicFramePr>
        <p:xfrm>
          <a:off x="822960" y="1737361"/>
          <a:ext cx="7586403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8A5EB8-D3AE-B501-7872-930CE512E612}"/>
              </a:ext>
            </a:extLst>
          </p:cNvPr>
          <p:cNvSpPr/>
          <p:nvPr/>
        </p:nvSpPr>
        <p:spPr>
          <a:xfrm>
            <a:off x="1295400" y="1849265"/>
            <a:ext cx="990600" cy="914400"/>
          </a:xfrm>
          <a:prstGeom prst="wedgeRectCallout">
            <a:avLst>
              <a:gd name="adj1" fmla="val 63853"/>
              <a:gd name="adj2" fmla="val 68922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Fraud Prevention</a:t>
            </a:r>
          </a:p>
          <a:p>
            <a:pPr algn="ctr"/>
            <a:r>
              <a:rPr lang="en-US" sz="1400" dirty="0"/>
              <a:t>19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3B277D2-4B24-C521-8B03-F8F4675B55D2}"/>
              </a:ext>
            </a:extLst>
          </p:cNvPr>
          <p:cNvSpPr/>
          <p:nvPr/>
        </p:nvSpPr>
        <p:spPr>
          <a:xfrm>
            <a:off x="5715000" y="2057400"/>
            <a:ext cx="990600" cy="914400"/>
          </a:xfrm>
          <a:prstGeom prst="wedgeRectCallout">
            <a:avLst>
              <a:gd name="adj1" fmla="val -84347"/>
              <a:gd name="adj2" fmla="val 42316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Estate Planning</a:t>
            </a:r>
          </a:p>
          <a:p>
            <a:pPr algn="ctr"/>
            <a:r>
              <a:rPr lang="en-US" sz="1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1362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F11657-9286-B5ED-3F57-659A67257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246321"/>
              </p:ext>
            </p:extLst>
          </p:nvPr>
        </p:nvGraphicFramePr>
        <p:xfrm>
          <a:off x="822960" y="1737361"/>
          <a:ext cx="7586403" cy="451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132C1CA-BAA6-6249-3CEC-E13B110E6507}"/>
              </a:ext>
            </a:extLst>
          </p:cNvPr>
          <p:cNvSpPr/>
          <p:nvPr/>
        </p:nvSpPr>
        <p:spPr>
          <a:xfrm>
            <a:off x="1676400" y="1747635"/>
            <a:ext cx="1371600" cy="843310"/>
          </a:xfrm>
          <a:prstGeom prst="wedgeRectCallout">
            <a:avLst>
              <a:gd name="adj1" fmla="val -52230"/>
              <a:gd name="adj2" fmla="val 96185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Local Festivals/Fairs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0680104-07FB-840A-77CD-ACE81B26DDFA}"/>
              </a:ext>
            </a:extLst>
          </p:cNvPr>
          <p:cNvSpPr/>
          <p:nvPr/>
        </p:nvSpPr>
        <p:spPr>
          <a:xfrm>
            <a:off x="4038601" y="1834055"/>
            <a:ext cx="1600200" cy="756890"/>
          </a:xfrm>
          <a:prstGeom prst="wedgeRectCallout">
            <a:avLst>
              <a:gd name="adj1" fmla="val -66117"/>
              <a:gd name="adj2" fmla="val 92733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Local Museums/Art Galleries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3AD5211-A4ED-3DD8-C69B-02963ED94612}"/>
              </a:ext>
            </a:extLst>
          </p:cNvPr>
          <p:cNvSpPr/>
          <p:nvPr/>
        </p:nvSpPr>
        <p:spPr>
          <a:xfrm>
            <a:off x="6629402" y="2136793"/>
            <a:ext cx="984019" cy="454152"/>
          </a:xfrm>
          <a:prstGeom prst="wedgeRectCallout">
            <a:avLst>
              <a:gd name="adj1" fmla="val 5196"/>
              <a:gd name="adj2" fmla="val 104556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Casinos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1956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senior community overwhelming wants fitness-type classes such as a walking group and strength training. Other interests include Yoga, Tai Chi, bowling, swimming and pickleball.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Participants want to take arts &amp; crafts classes and participate in table games like cards, Bunco and BINGO.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Participants want to go on outings to places </a:t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like local fairs, museums and casinos were </a:t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very popular.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Participants also show an interest in learning</a:t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such as computers and cellphone use and </a:t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financial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285BDD8F-90C2-F3C0-0A80-CD93C0E5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01" y="3352800"/>
            <a:ext cx="2811640" cy="28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programs for seniors has been named “Prime Time Seniors”.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Stakeholders include the Vintage Senior group and local seniors.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Firehouse Community Room has been selected as a centralized location for senior programs.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Fitness and arts-related recreation classes such as Chair Yoga and Art of Water Coloring are part of “Senior Tuesdays” and meet on the 1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st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and 3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rd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Tuesdays of the month.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Social activities such as BINGO, games, club activities will be held on the 2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nd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Monday of the month.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Larger events such as the upcoming “Senior Health &amp; Wellness Expo” will be held at the Unity Center.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Staff are working on securing the necessary resources to expand the senior program to meet the needs and wants of the senior community including outings, workshops, and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Senior Activities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30 seniors attended the “Coffee Chat” and shared their ideas for senior programming.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26 seniors participated in the online survey.</a:t>
            </a:r>
          </a:p>
          <a:p>
            <a:pPr marL="521208" lvl="1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16 women; 9 Men; 1 unknown</a:t>
            </a:r>
          </a:p>
          <a:p>
            <a:pPr marL="521208" lvl="1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42% 50-59 years old; 42% 60-69; 16% 70-79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Participants chose as many activities as they wanted within each category.</a:t>
            </a:r>
            <a:endParaRPr lang="en-US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521208" lvl="1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Categories included;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Exercise Classes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Social Activities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Art Activities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Educational Activities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Entertainment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Cultural Activities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Health Aging Workshops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Maintaining Independence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Safety Seminars</a:t>
            </a:r>
          </a:p>
          <a:p>
            <a:pPr marL="704088" lvl="2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Outings</a:t>
            </a:r>
            <a:endParaRPr lang="en-US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Coffee Chat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  <p:pic>
        <p:nvPicPr>
          <p:cNvPr id="14" name="Picture 13" descr="A group of people in a room&#10;&#10;Description automatically generated">
            <a:extLst>
              <a:ext uri="{FF2B5EF4-FFF2-40B4-BE49-F238E27FC236}">
                <a16:creationId xmlns:a16="http://schemas.microsoft.com/office/drawing/2014/main" id="{693722C2-D88B-1DF7-1B70-A5932DB5D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9411"/>
            <a:ext cx="8518895" cy="3978324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6A9B47AA-8CD5-79F5-F4FB-5839F3A8C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1" y="2126694"/>
            <a:ext cx="8505198" cy="3971927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FB1B086E-645E-3388-6862-BC9BB9359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3" y="2126694"/>
            <a:ext cx="8518895" cy="3978324"/>
          </a:xfrm>
          <a:prstGeom prst="rect">
            <a:avLst/>
          </a:prstGeom>
        </p:spPr>
      </p:pic>
      <p:pic>
        <p:nvPicPr>
          <p:cNvPr id="9" name="Picture 8" descr="A group of people standing in a doorway&#10;&#10;Description automatically generated with low confidence">
            <a:extLst>
              <a:ext uri="{FF2B5EF4-FFF2-40B4-BE49-F238E27FC236}">
                <a16:creationId xmlns:a16="http://schemas.microsoft.com/office/drawing/2014/main" id="{76951873-48C4-8126-D927-6AD39A286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9" y="2126694"/>
            <a:ext cx="8518895" cy="3978324"/>
          </a:xfrm>
          <a:prstGeom prst="rect">
            <a:avLst/>
          </a:prstGeom>
        </p:spPr>
      </p:pic>
      <p:pic>
        <p:nvPicPr>
          <p:cNvPr id="18" name="Picture 17" descr="A group of people in a room&#10;&#10;Description automatically generated">
            <a:extLst>
              <a:ext uri="{FF2B5EF4-FFF2-40B4-BE49-F238E27FC236}">
                <a16:creationId xmlns:a16="http://schemas.microsoft.com/office/drawing/2014/main" id="{5718A59F-37B8-299B-8FF9-26255B4FB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9" y="2126694"/>
            <a:ext cx="8518895" cy="3978324"/>
          </a:xfrm>
          <a:prstGeom prst="rect">
            <a:avLst/>
          </a:prstGeom>
        </p:spPr>
      </p:pic>
      <p:pic>
        <p:nvPicPr>
          <p:cNvPr id="20" name="Picture 19" descr="A group of people in a room&#10;&#10;Description automatically generated">
            <a:extLst>
              <a:ext uri="{FF2B5EF4-FFF2-40B4-BE49-F238E27FC236}">
                <a16:creationId xmlns:a16="http://schemas.microsoft.com/office/drawing/2014/main" id="{3D632BA1-50E4-F3BD-ABFF-9ECCFB4946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4" y="2143976"/>
            <a:ext cx="8518897" cy="3978325"/>
          </a:xfrm>
          <a:prstGeom prst="rect">
            <a:avLst/>
          </a:prstGeom>
        </p:spPr>
      </p:pic>
      <p:pic>
        <p:nvPicPr>
          <p:cNvPr id="22" name="Picture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D9ED43DF-EAC8-23F7-A8D6-B620CF97B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74846"/>
            <a:ext cx="8592909" cy="40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hart 6" descr="Exercise Classes ">
            <a:extLst>
              <a:ext uri="{FF2B5EF4-FFF2-40B4-BE49-F238E27FC236}">
                <a16:creationId xmlns:a16="http://schemas.microsoft.com/office/drawing/2014/main" id="{17CFC658-7DED-13A6-CD41-6D27BC370D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799941"/>
              </p:ext>
            </p:extLst>
          </p:nvPr>
        </p:nvGraphicFramePr>
        <p:xfrm>
          <a:off x="822960" y="1737360"/>
          <a:ext cx="7543800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03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61EFDC-9A39-5735-562D-78D063E2C636}"/>
              </a:ext>
            </a:extLst>
          </p:cNvPr>
          <p:cNvGraphicFramePr>
            <a:graphicFrameLocks/>
          </p:cNvGraphicFramePr>
          <p:nvPr/>
        </p:nvGraphicFramePr>
        <p:xfrm>
          <a:off x="822960" y="1737361"/>
          <a:ext cx="7586403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26002AD-8880-B3DB-ABB0-66718003646A}"/>
              </a:ext>
            </a:extLst>
          </p:cNvPr>
          <p:cNvSpPr/>
          <p:nvPr/>
        </p:nvSpPr>
        <p:spPr>
          <a:xfrm>
            <a:off x="3124200" y="1731368"/>
            <a:ext cx="1083772" cy="577343"/>
          </a:xfrm>
          <a:prstGeom prst="wedgeRectCallout">
            <a:avLst>
              <a:gd name="adj1" fmla="val -79516"/>
              <a:gd name="adj2" fmla="val 137491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Social Dances 19</a:t>
            </a:r>
          </a:p>
        </p:txBody>
      </p:sp>
    </p:spTree>
    <p:extLst>
      <p:ext uri="{BB962C8B-B14F-4D97-AF65-F5344CB8AC3E}">
        <p14:creationId xmlns:p14="http://schemas.microsoft.com/office/powerpoint/2010/main" val="281872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32AA3D-242A-65A4-4685-D7737D2B3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280413"/>
              </p:ext>
            </p:extLst>
          </p:nvPr>
        </p:nvGraphicFramePr>
        <p:xfrm>
          <a:off x="822960" y="1737361"/>
          <a:ext cx="7586403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76C6F88-FF15-BF0C-2DDB-BF12F1A1793D}"/>
              </a:ext>
            </a:extLst>
          </p:cNvPr>
          <p:cNvSpPr/>
          <p:nvPr/>
        </p:nvSpPr>
        <p:spPr>
          <a:xfrm>
            <a:off x="3048000" y="1905000"/>
            <a:ext cx="1252801" cy="540306"/>
          </a:xfrm>
          <a:prstGeom prst="wedgeRectCallout">
            <a:avLst>
              <a:gd name="adj1" fmla="val -79549"/>
              <a:gd name="adj2" fmla="val 106537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Arts &amp; Crafts</a:t>
            </a:r>
          </a:p>
          <a:p>
            <a:pPr algn="ctr"/>
            <a:r>
              <a:rPr lang="en-US" sz="16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6356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21174F-A9B7-840B-05C1-60440C39A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059312"/>
              </p:ext>
            </p:extLst>
          </p:nvPr>
        </p:nvGraphicFramePr>
        <p:xfrm>
          <a:off x="734637" y="1737360"/>
          <a:ext cx="7674726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DD414F2-2170-4A7C-A8AF-28BAA02F0F38}"/>
              </a:ext>
            </a:extLst>
          </p:cNvPr>
          <p:cNvSpPr/>
          <p:nvPr/>
        </p:nvSpPr>
        <p:spPr>
          <a:xfrm>
            <a:off x="1447800" y="2209800"/>
            <a:ext cx="1752600" cy="762000"/>
          </a:xfrm>
          <a:prstGeom prst="wedgeRectCallout">
            <a:avLst>
              <a:gd name="adj1" fmla="val 62929"/>
              <a:gd name="adj2" fmla="val 80114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Computer/Cell Phone</a:t>
            </a:r>
          </a:p>
          <a:p>
            <a:pPr algn="ctr"/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0847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Entertainment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C4548A-EB6F-9EEE-94C8-C015D1622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609597"/>
              </p:ext>
            </p:extLst>
          </p:nvPr>
        </p:nvGraphicFramePr>
        <p:xfrm>
          <a:off x="822960" y="1737361"/>
          <a:ext cx="7543800" cy="451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49D25DF-51C6-48C9-425E-4B1C14E5324B}"/>
              </a:ext>
            </a:extLst>
          </p:cNvPr>
          <p:cNvSpPr/>
          <p:nvPr/>
        </p:nvSpPr>
        <p:spPr>
          <a:xfrm>
            <a:off x="1905000" y="1766471"/>
            <a:ext cx="1600200" cy="838200"/>
          </a:xfrm>
          <a:prstGeom prst="wedgeRectCallout">
            <a:avLst>
              <a:gd name="adj1" fmla="val -41044"/>
              <a:gd name="adj2" fmla="val 98106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Card Games/Dominoes/Bunco</a:t>
            </a:r>
          </a:p>
          <a:p>
            <a:pPr algn="ctr"/>
            <a:r>
              <a:rPr lang="en-US" sz="14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9886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7A8051-0BD7-DD43-918C-6F8417669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807557"/>
              </p:ext>
            </p:extLst>
          </p:nvPr>
        </p:nvGraphicFramePr>
        <p:xfrm>
          <a:off x="822960" y="1737361"/>
          <a:ext cx="7586403" cy="451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ABB4BD6-C0E1-E7DB-4FBC-637BDCA25AC3}"/>
              </a:ext>
            </a:extLst>
          </p:cNvPr>
          <p:cNvSpPr/>
          <p:nvPr/>
        </p:nvSpPr>
        <p:spPr>
          <a:xfrm>
            <a:off x="1752600" y="2057400"/>
            <a:ext cx="1226817" cy="756890"/>
          </a:xfrm>
          <a:prstGeom prst="wedgeRectCallout">
            <a:avLst>
              <a:gd name="adj1" fmla="val 63038"/>
              <a:gd name="adj2" fmla="val 94949"/>
            </a:avLst>
          </a:prstGeom>
          <a:solidFill>
            <a:srgbClr val="EE7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Crafts/Paint/Sew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21693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23336</TotalTime>
  <Words>440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Mountain House Community Services District 6.A. Senior Activities Survey Results March 26, 2024</vt:lpstr>
      <vt:lpstr>Senior Activities Survey</vt:lpstr>
      <vt:lpstr>Coffee Chat</vt:lpstr>
      <vt:lpstr>Exercise Classes</vt:lpstr>
      <vt:lpstr>Social Activities</vt:lpstr>
      <vt:lpstr>Art Activities</vt:lpstr>
      <vt:lpstr>Educational Activities</vt:lpstr>
      <vt:lpstr>Entertainment Activities</vt:lpstr>
      <vt:lpstr>Cultural Activities</vt:lpstr>
      <vt:lpstr>Managing Independence Activities</vt:lpstr>
      <vt:lpstr>Healthy Aging Workshops</vt:lpstr>
      <vt:lpstr>Safety Seminars</vt:lpstr>
      <vt:lpstr>Outings</vt:lpstr>
      <vt:lpstr>Findings</vt:lpstr>
      <vt:lpstr>Next Steps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Johnston, Laura [MH]</cp:lastModifiedBy>
  <cp:revision>468</cp:revision>
  <cp:lastPrinted>2020-05-13T19:44:37Z</cp:lastPrinted>
  <dcterms:created xsi:type="dcterms:W3CDTF">2015-03-23T03:11:09Z</dcterms:created>
  <dcterms:modified xsi:type="dcterms:W3CDTF">2024-03-25T21:20:34Z</dcterms:modified>
</cp:coreProperties>
</file>