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sldIdLst>
    <p:sldId id="367" r:id="rId2"/>
    <p:sldId id="445" r:id="rId3"/>
    <p:sldId id="473" r:id="rId4"/>
    <p:sldId id="451" r:id="rId5"/>
    <p:sldId id="489" r:id="rId6"/>
    <p:sldId id="490" r:id="rId7"/>
    <p:sldId id="488" r:id="rId8"/>
    <p:sldId id="491" r:id="rId9"/>
    <p:sldId id="492" r:id="rId10"/>
    <p:sldId id="493" r:id="rId11"/>
    <p:sldId id="494" r:id="rId12"/>
    <p:sldId id="479" r:id="rId13"/>
    <p:sldId id="448"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77"/>
    <a:srgbClr val="F1F0D1"/>
    <a:srgbClr val="809E57"/>
    <a:srgbClr val="7CA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6005" autoAdjust="0"/>
  </p:normalViewPr>
  <p:slideViewPr>
    <p:cSldViewPr>
      <p:cViewPr>
        <p:scale>
          <a:sx n="130" d="100"/>
          <a:sy n="130" d="100"/>
        </p:scale>
        <p:origin x="546"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06" tIns="47104" rIns="94206" bIns="47104" rtlCol="0"/>
          <a:lstStyle>
            <a:lvl1pPr algn="l">
              <a:defRPr sz="1300"/>
            </a:lvl1pPr>
          </a:lstStyle>
          <a:p>
            <a:endParaRPr lang="en-US" dirty="0"/>
          </a:p>
        </p:txBody>
      </p:sp>
      <p:sp>
        <p:nvSpPr>
          <p:cNvPr id="3" name="Date Placeholder 2"/>
          <p:cNvSpPr>
            <a:spLocks noGrp="1"/>
          </p:cNvSpPr>
          <p:nvPr>
            <p:ph type="dt" idx="1"/>
          </p:nvPr>
        </p:nvSpPr>
        <p:spPr>
          <a:xfrm>
            <a:off x="4023095" y="2"/>
            <a:ext cx="3077739" cy="469424"/>
          </a:xfrm>
          <a:prstGeom prst="rect">
            <a:avLst/>
          </a:prstGeom>
        </p:spPr>
        <p:txBody>
          <a:bodyPr vert="horz" lIns="94206" tIns="47104" rIns="94206" bIns="47104" rtlCol="0"/>
          <a:lstStyle>
            <a:lvl1pPr algn="r">
              <a:defRPr sz="1300"/>
            </a:lvl1pPr>
          </a:lstStyle>
          <a:p>
            <a:fld id="{BC07BBA4-1027-49FF-80F7-3FEE33AE7217}" type="datetimeFigureOut">
              <a:rPr lang="en-US" smtClean="0"/>
              <a:t>3/26/2024</a:t>
            </a:fld>
            <a:endParaRPr lang="en-US"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206" tIns="47104" rIns="94206" bIns="4710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6" tIns="47104" rIns="94206" bIns="471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69424"/>
          </a:xfrm>
          <a:prstGeom prst="rect">
            <a:avLst/>
          </a:prstGeom>
        </p:spPr>
        <p:txBody>
          <a:bodyPr vert="horz" lIns="94206" tIns="47104" rIns="94206" bIns="4710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5" y="8917424"/>
            <a:ext cx="3077739" cy="469424"/>
          </a:xfrm>
          <a:prstGeom prst="rect">
            <a:avLst/>
          </a:prstGeom>
        </p:spPr>
        <p:txBody>
          <a:bodyPr vert="horz" lIns="94206" tIns="47104" rIns="94206" bIns="47104" rtlCol="0" anchor="b"/>
          <a:lstStyle>
            <a:lvl1pPr algn="r">
              <a:defRPr sz="1300"/>
            </a:lvl1pPr>
          </a:lstStyle>
          <a:p>
            <a:fld id="{BDAC6648-4796-4DA9-8326-4E15776A9541}" type="slidenum">
              <a:rPr lang="en-US" smtClean="0"/>
              <a:t>‹#›</a:t>
            </a:fld>
            <a:endParaRPr lang="en-US" dirty="0"/>
          </a:p>
        </p:txBody>
      </p:sp>
    </p:spTree>
    <p:extLst>
      <p:ext uri="{BB962C8B-B14F-4D97-AF65-F5344CB8AC3E}">
        <p14:creationId xmlns:p14="http://schemas.microsoft.com/office/powerpoint/2010/main" val="354667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C6648-4796-4DA9-8326-4E15776A9541}" type="slidenum">
              <a:rPr lang="en-US" smtClean="0"/>
              <a:t>1</a:t>
            </a:fld>
            <a:endParaRPr lang="en-US" dirty="0"/>
          </a:p>
        </p:txBody>
      </p:sp>
    </p:spTree>
    <p:extLst>
      <p:ext uri="{BB962C8B-B14F-4D97-AF65-F5344CB8AC3E}">
        <p14:creationId xmlns:p14="http://schemas.microsoft.com/office/powerpoint/2010/main" val="221693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163669-0483-45CB-823E-0B33EBBC5CF6}" type="datetime1">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97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5095B-2F92-4136-9B92-5E769967E0DC}" type="datetime1">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76423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71E43-0490-4B45-BFF8-539F4797CEF0}" type="datetime1">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215341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253F2-F4F5-4749-B349-C8795B4CAA3E}" type="datetime1">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163624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2C1BA-DAC9-4E8C-8169-4562694EE8A0}" type="datetime1">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3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4246C-6061-4CCF-B110-5736C915E71E}" type="datetime1">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2920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DC856-758C-48D3-9374-AA1032A5171E}" type="datetime1">
              <a:rPr lang="en-US" smtClean="0"/>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20718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7F38AE-E09D-41F6-9F08-450E70FEB9AA}" type="datetime1">
              <a:rPr lang="en-US" smtClean="0"/>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4502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959B8C-096D-473D-8A2B-145454F34CCB}" type="datetime1">
              <a:rPr lang="en-US" smtClean="0"/>
              <a:t>3/26/2024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123997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997A61-33AA-41BE-A31E-48B256873792}" type="datetime1">
              <a:rPr lang="en-US" smtClean="0"/>
              <a:t>3/26/2024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643E66-C977-4FF7-BF34-0DD5D76385E1}" type="slidenum">
              <a:rPr lang="en-US" smtClean="0"/>
              <a:t>‹#›</a:t>
            </a:fld>
            <a:endParaRPr lang="en-US" dirty="0"/>
          </a:p>
        </p:txBody>
      </p:sp>
    </p:spTree>
    <p:extLst>
      <p:ext uri="{BB962C8B-B14F-4D97-AF65-F5344CB8AC3E}">
        <p14:creationId xmlns:p14="http://schemas.microsoft.com/office/powerpoint/2010/main" val="7339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A40168-A182-4D8D-8606-4A18B8D2A4AC}" type="datetime1">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193476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5DE3D4-45EE-4656-BD6B-7CCDCA217C76}" type="datetime1">
              <a:rPr lang="en-US" smtClean="0"/>
              <a:t>3/26/2024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3643E66-C977-4FF7-BF34-0DD5D76385E1}"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01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1" y="5105400"/>
            <a:ext cx="7494962" cy="1524000"/>
          </a:xfrm>
        </p:spPr>
        <p:txBody>
          <a:bodyPr>
            <a:noAutofit/>
          </a:bodyPr>
          <a:lstStyle/>
          <a:p>
            <a:pPr algn="ctr"/>
            <a:r>
              <a:rPr lang="en-US" sz="3200" dirty="0"/>
              <a:t>Mountain House Community Services District</a:t>
            </a:r>
            <a:br>
              <a:rPr lang="en-US" sz="2800" dirty="0"/>
            </a:br>
            <a:r>
              <a:rPr lang="en-US" sz="2000" dirty="0">
                <a:solidFill>
                  <a:schemeClr val="bg1"/>
                </a:solidFill>
                <a:latin typeface="+mn-lt"/>
              </a:rPr>
              <a:t>5.B. </a:t>
            </a:r>
            <a:r>
              <a:rPr lang="en-US" sz="2000" dirty="0">
                <a:effectLst/>
                <a:latin typeface="+mn-lt"/>
                <a:ea typeface="Calibri" panose="020F0502020204030204" pitchFamily="34" charset="0"/>
              </a:rPr>
              <a:t>Approve the Tennis Court Rental Policies and Recommend to Board for Adoption</a:t>
            </a:r>
            <a:br>
              <a:rPr lang="en-US" sz="2200" dirty="0">
                <a:latin typeface="+mn-lt"/>
              </a:rPr>
            </a:br>
            <a:r>
              <a:rPr lang="en-US" sz="2200" dirty="0"/>
              <a:t>March 26, 2024</a:t>
            </a:r>
          </a:p>
        </p:txBody>
      </p:sp>
      <p:sp>
        <p:nvSpPr>
          <p:cNvPr id="4" name="Slide Number Placeholder 3"/>
          <p:cNvSpPr>
            <a:spLocks noGrp="1"/>
          </p:cNvSpPr>
          <p:nvPr>
            <p:ph type="sldNum" sz="quarter" idx="12"/>
          </p:nvPr>
        </p:nvSpPr>
        <p:spPr/>
        <p:txBody>
          <a:bodyPr/>
          <a:lstStyle/>
          <a:p>
            <a:fld id="{03643E66-C977-4FF7-BF34-0DD5D76385E1}" type="slidenum">
              <a:rPr lang="en-US" smtClean="0"/>
              <a:t>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76200"/>
            <a:ext cx="4800600" cy="4800600"/>
          </a:xfrm>
          <a:prstGeom prst="rect">
            <a:avLst/>
          </a:prstGeom>
        </p:spPr>
      </p:pic>
    </p:spTree>
    <p:extLst>
      <p:ext uri="{BB962C8B-B14F-4D97-AF65-F5344CB8AC3E}">
        <p14:creationId xmlns:p14="http://schemas.microsoft.com/office/powerpoint/2010/main" val="359312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10</a:t>
            </a:fld>
            <a:endParaRPr lang="en-US" dirty="0"/>
          </a:p>
        </p:txBody>
      </p:sp>
      <p:pic>
        <p:nvPicPr>
          <p:cNvPr id="4" name="Picture 3">
            <a:extLst>
              <a:ext uri="{FF2B5EF4-FFF2-40B4-BE49-F238E27FC236}">
                <a16:creationId xmlns:a16="http://schemas.microsoft.com/office/drawing/2014/main" id="{90710940-F487-5CEF-2D61-E695B566EE78}"/>
              </a:ext>
            </a:extLst>
          </p:cNvPr>
          <p:cNvPicPr>
            <a:picLocks noChangeAspect="1"/>
          </p:cNvPicPr>
          <p:nvPr/>
        </p:nvPicPr>
        <p:blipFill>
          <a:blip r:embed="rId2"/>
          <a:stretch>
            <a:fillRect/>
          </a:stretch>
        </p:blipFill>
        <p:spPr>
          <a:xfrm>
            <a:off x="1371600" y="237526"/>
            <a:ext cx="6781800" cy="6043427"/>
          </a:xfrm>
          <a:prstGeom prst="rect">
            <a:avLst/>
          </a:prstGeom>
        </p:spPr>
      </p:pic>
    </p:spTree>
    <p:extLst>
      <p:ext uri="{BB962C8B-B14F-4D97-AF65-F5344CB8AC3E}">
        <p14:creationId xmlns:p14="http://schemas.microsoft.com/office/powerpoint/2010/main" val="73409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11</a:t>
            </a:fld>
            <a:endParaRPr lang="en-US" dirty="0"/>
          </a:p>
        </p:txBody>
      </p:sp>
      <p:pic>
        <p:nvPicPr>
          <p:cNvPr id="5" name="Picture 4">
            <a:extLst>
              <a:ext uri="{FF2B5EF4-FFF2-40B4-BE49-F238E27FC236}">
                <a16:creationId xmlns:a16="http://schemas.microsoft.com/office/drawing/2014/main" id="{9211EEC5-19A6-7D53-D1C0-51D1F9FBB6D5}"/>
              </a:ext>
            </a:extLst>
          </p:cNvPr>
          <p:cNvPicPr>
            <a:picLocks noChangeAspect="1"/>
          </p:cNvPicPr>
          <p:nvPr/>
        </p:nvPicPr>
        <p:blipFill>
          <a:blip r:embed="rId2"/>
          <a:stretch>
            <a:fillRect/>
          </a:stretch>
        </p:blipFill>
        <p:spPr>
          <a:xfrm>
            <a:off x="2133600" y="1752600"/>
            <a:ext cx="4105275" cy="2867025"/>
          </a:xfrm>
          <a:prstGeom prst="rect">
            <a:avLst/>
          </a:prstGeom>
        </p:spPr>
      </p:pic>
      <p:sp>
        <p:nvSpPr>
          <p:cNvPr id="6" name="Speech Bubble: Rectangle with Corners Rounded 5">
            <a:extLst>
              <a:ext uri="{FF2B5EF4-FFF2-40B4-BE49-F238E27FC236}">
                <a16:creationId xmlns:a16="http://schemas.microsoft.com/office/drawing/2014/main" id="{DE800AE0-D26B-B1BB-6B29-E19CAFDAC8C6}"/>
              </a:ext>
            </a:extLst>
          </p:cNvPr>
          <p:cNvSpPr/>
          <p:nvPr/>
        </p:nvSpPr>
        <p:spPr>
          <a:xfrm>
            <a:off x="990600" y="1295400"/>
            <a:ext cx="1219200" cy="457200"/>
          </a:xfrm>
          <a:prstGeom prst="wedgeRoundRectCallout">
            <a:avLst>
              <a:gd name="adj1" fmla="val 46461"/>
              <a:gd name="adj2" fmla="val 80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Friday-Thursday</a:t>
            </a:r>
          </a:p>
        </p:txBody>
      </p:sp>
      <p:sp>
        <p:nvSpPr>
          <p:cNvPr id="7" name="Speech Bubble: Rectangle with Corners Rounded 6">
            <a:extLst>
              <a:ext uri="{FF2B5EF4-FFF2-40B4-BE49-F238E27FC236}">
                <a16:creationId xmlns:a16="http://schemas.microsoft.com/office/drawing/2014/main" id="{E63BEF6C-0930-266C-091D-8E0068CDBFEB}"/>
              </a:ext>
            </a:extLst>
          </p:cNvPr>
          <p:cNvSpPr/>
          <p:nvPr/>
        </p:nvSpPr>
        <p:spPr>
          <a:xfrm>
            <a:off x="5410200" y="1330522"/>
            <a:ext cx="1295400" cy="457200"/>
          </a:xfrm>
          <a:prstGeom prst="wedgeRoundRectCallout">
            <a:avLst>
              <a:gd name="adj1" fmla="val -43581"/>
              <a:gd name="adj2" fmla="val 1343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Each column will have the date</a:t>
            </a:r>
          </a:p>
        </p:txBody>
      </p:sp>
      <p:sp>
        <p:nvSpPr>
          <p:cNvPr id="8" name="Speech Bubble: Rectangle with Corners Rounded 7">
            <a:extLst>
              <a:ext uri="{FF2B5EF4-FFF2-40B4-BE49-F238E27FC236}">
                <a16:creationId xmlns:a16="http://schemas.microsoft.com/office/drawing/2014/main" id="{E3208D2F-26B5-380D-E194-0A7233FDBF85}"/>
              </a:ext>
            </a:extLst>
          </p:cNvPr>
          <p:cNvSpPr/>
          <p:nvPr/>
        </p:nvSpPr>
        <p:spPr>
          <a:xfrm>
            <a:off x="1295400" y="2819400"/>
            <a:ext cx="1295400" cy="457200"/>
          </a:xfrm>
          <a:prstGeom prst="wedgeRoundRectCallout">
            <a:avLst>
              <a:gd name="adj1" fmla="val 48070"/>
              <a:gd name="adj2" fmla="val 892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Each court will be identified</a:t>
            </a:r>
          </a:p>
        </p:txBody>
      </p:sp>
      <p:sp>
        <p:nvSpPr>
          <p:cNvPr id="9" name="Speech Bubble: Rectangle with Corners Rounded 8">
            <a:extLst>
              <a:ext uri="{FF2B5EF4-FFF2-40B4-BE49-F238E27FC236}">
                <a16:creationId xmlns:a16="http://schemas.microsoft.com/office/drawing/2014/main" id="{6BDC41A8-CDCB-7B6B-6F37-9E57F081C80A}"/>
              </a:ext>
            </a:extLst>
          </p:cNvPr>
          <p:cNvSpPr/>
          <p:nvPr/>
        </p:nvSpPr>
        <p:spPr>
          <a:xfrm>
            <a:off x="6181725" y="1902022"/>
            <a:ext cx="1790700" cy="685800"/>
          </a:xfrm>
          <a:prstGeom prst="wedgeRoundRectCallout">
            <a:avLst>
              <a:gd name="adj1" fmla="val -61228"/>
              <a:gd name="adj2" fmla="val 860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Rentals will be identified by the type of rental, time of day and person who reserved the court</a:t>
            </a:r>
          </a:p>
        </p:txBody>
      </p:sp>
      <p:sp>
        <p:nvSpPr>
          <p:cNvPr id="10" name="Speech Bubble: Rectangle with Corners Rounded 9">
            <a:extLst>
              <a:ext uri="{FF2B5EF4-FFF2-40B4-BE49-F238E27FC236}">
                <a16:creationId xmlns:a16="http://schemas.microsoft.com/office/drawing/2014/main" id="{89011279-376A-EAFE-DBF4-7AC32275B1AD}"/>
              </a:ext>
            </a:extLst>
          </p:cNvPr>
          <p:cNvSpPr/>
          <p:nvPr/>
        </p:nvSpPr>
        <p:spPr>
          <a:xfrm>
            <a:off x="6400800" y="2952464"/>
            <a:ext cx="1790700" cy="467296"/>
          </a:xfrm>
          <a:prstGeom prst="wedgeRoundRectCallout">
            <a:avLst>
              <a:gd name="adj1" fmla="val -96643"/>
              <a:gd name="adj2" fmla="val -204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Questionable rentals will be contacted</a:t>
            </a:r>
          </a:p>
        </p:txBody>
      </p:sp>
      <p:sp>
        <p:nvSpPr>
          <p:cNvPr id="11" name="Speech Bubble: Rectangle with Corners Rounded 10">
            <a:extLst>
              <a:ext uri="{FF2B5EF4-FFF2-40B4-BE49-F238E27FC236}">
                <a16:creationId xmlns:a16="http://schemas.microsoft.com/office/drawing/2014/main" id="{336EBD76-8701-DF4D-4C0E-FBDB08929296}"/>
              </a:ext>
            </a:extLst>
          </p:cNvPr>
          <p:cNvSpPr/>
          <p:nvPr/>
        </p:nvSpPr>
        <p:spPr>
          <a:xfrm>
            <a:off x="6486525" y="3784402"/>
            <a:ext cx="1790700" cy="558998"/>
          </a:xfrm>
          <a:prstGeom prst="wedgeRoundRectCallout">
            <a:avLst>
              <a:gd name="adj1" fmla="val -73582"/>
              <a:gd name="adj2" fmla="val -39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Group lessons will be identified and the coach and their organization will be listed</a:t>
            </a:r>
          </a:p>
        </p:txBody>
      </p:sp>
    </p:spTree>
    <p:extLst>
      <p:ext uri="{BB962C8B-B14F-4D97-AF65-F5344CB8AC3E}">
        <p14:creationId xmlns:p14="http://schemas.microsoft.com/office/powerpoint/2010/main" val="414664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478866"/>
          </a:xfrm>
        </p:spPr>
        <p:txBody>
          <a:bodyPr>
            <a:normAutofit/>
          </a:bodyPr>
          <a:lstStyle/>
          <a:p>
            <a:pPr algn="l"/>
            <a:r>
              <a:rPr lang="en-US" b="0" i="0" u="none" strike="noStrike" baseline="0" dirty="0"/>
              <a:t>Staff recommends that the Mountain House Parks and Recreation Commission (Commission) approve the Tennis Court Rental Policies and recommend to Board for adoption.</a:t>
            </a:r>
            <a:endParaRPr lang="en-US" dirty="0"/>
          </a:p>
          <a:p>
            <a:pPr marL="0" marR="0" indent="0">
              <a:spcBef>
                <a:spcPts val="0"/>
              </a:spcBef>
              <a:spcAft>
                <a:spcPts val="1200"/>
              </a:spcAft>
              <a:buNone/>
            </a:pP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12</a:t>
            </a:fld>
            <a:endParaRPr lang="en-US" dirty="0"/>
          </a:p>
        </p:txBody>
      </p:sp>
    </p:spTree>
    <p:extLst>
      <p:ext uri="{BB962C8B-B14F-4D97-AF65-F5344CB8AC3E}">
        <p14:creationId xmlns:p14="http://schemas.microsoft.com/office/powerpoint/2010/main" val="197025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13</a:t>
            </a:fld>
            <a:endParaRPr lang="en-US" dirty="0"/>
          </a:p>
        </p:txBody>
      </p:sp>
    </p:spTree>
    <p:extLst>
      <p:ext uri="{BB962C8B-B14F-4D97-AF65-F5344CB8AC3E}">
        <p14:creationId xmlns:p14="http://schemas.microsoft.com/office/powerpoint/2010/main" val="386587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023360"/>
          </a:xfrm>
        </p:spPr>
        <p:txBody>
          <a:bodyPr>
            <a:normAutofit/>
          </a:bodyPr>
          <a:lstStyle/>
          <a:p>
            <a:pPr algn="l"/>
            <a:r>
              <a:rPr lang="en-US" b="0" i="0" u="none" strike="noStrike" baseline="0" dirty="0"/>
              <a:t>Staff recommends that the Mountain House Parks and Recreation Commission (Commission) approve the Tennis Court Rental Policies and recommend to Board for adoption.</a:t>
            </a: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a:t>
            </a:fld>
            <a:endParaRPr lang="en-US" dirty="0"/>
          </a:p>
        </p:txBody>
      </p:sp>
    </p:spTree>
    <p:extLst>
      <p:ext uri="{BB962C8B-B14F-4D97-AF65-F5344CB8AC3E}">
        <p14:creationId xmlns:p14="http://schemas.microsoft.com/office/powerpoint/2010/main" val="428945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43800" cy="41740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The tennis program has grown substantially since June 2020</a:t>
            </a:r>
          </a:p>
          <a:p>
            <a:pPr marL="228600" indent="-228600">
              <a:lnSpc>
                <a:spcPct val="110000"/>
              </a:lnSpc>
              <a:spcAft>
                <a:spcPts val="0"/>
              </a:spcAft>
              <a:buFont typeface="Wingdings" panose="05000000000000000000" pitchFamily="2" charset="2"/>
              <a:buChar char="§"/>
            </a:pPr>
            <a:r>
              <a:rPr lang="en-US" dirty="0">
                <a:solidFill>
                  <a:schemeClr val="tx1"/>
                </a:solidFill>
              </a:rPr>
              <a:t>Reservations have increased 84% from 2021-2022</a:t>
            </a:r>
          </a:p>
          <a:p>
            <a:pPr marL="228600" indent="-228600">
              <a:lnSpc>
                <a:spcPct val="110000"/>
              </a:lnSpc>
              <a:spcAft>
                <a:spcPts val="0"/>
              </a:spcAft>
              <a:buFont typeface="Wingdings" panose="05000000000000000000" pitchFamily="2" charset="2"/>
              <a:buChar char="§"/>
            </a:pPr>
            <a:r>
              <a:rPr lang="en-US" dirty="0">
                <a:solidFill>
                  <a:schemeClr val="tx1"/>
                </a:solidFill>
              </a:rPr>
              <a:t>Reservations have increased 10% from 2022-2023</a:t>
            </a:r>
          </a:p>
          <a:p>
            <a:pPr marL="228600" indent="-228600">
              <a:lnSpc>
                <a:spcPct val="110000"/>
              </a:lnSpc>
              <a:spcAft>
                <a:spcPts val="0"/>
              </a:spcAft>
              <a:buFont typeface="Wingdings" panose="05000000000000000000" pitchFamily="2" charset="2"/>
              <a:buChar char="§"/>
            </a:pPr>
            <a:r>
              <a:rPr lang="en-US" dirty="0">
                <a:solidFill>
                  <a:schemeClr val="tx1"/>
                </a:solidFill>
              </a:rPr>
              <a:t>Several issues have either been observed by staff or have been shared with staff by members of the Board and tennis community.</a:t>
            </a:r>
          </a:p>
          <a:p>
            <a:pPr marL="521208" lvl="1" indent="-228600">
              <a:lnSpc>
                <a:spcPct val="110000"/>
              </a:lnSpc>
              <a:spcAft>
                <a:spcPts val="0"/>
              </a:spcAft>
              <a:buFont typeface="Wingdings" panose="05000000000000000000" pitchFamily="2" charset="2"/>
              <a:buChar char="§"/>
            </a:pPr>
            <a:r>
              <a:rPr lang="en-US" dirty="0">
                <a:solidFill>
                  <a:schemeClr val="tx1"/>
                </a:solidFill>
              </a:rPr>
              <a:t>Lessons, leagues and tournaments are taking up court time from public use</a:t>
            </a:r>
          </a:p>
          <a:p>
            <a:pPr marL="521208" lvl="1" indent="-228600">
              <a:lnSpc>
                <a:spcPct val="110000"/>
              </a:lnSpc>
              <a:spcAft>
                <a:spcPts val="0"/>
              </a:spcAft>
              <a:buFont typeface="Wingdings" panose="05000000000000000000" pitchFamily="2" charset="2"/>
              <a:buChar char="§"/>
            </a:pPr>
            <a:r>
              <a:rPr lang="en-US" dirty="0">
                <a:solidFill>
                  <a:schemeClr val="tx1"/>
                </a:solidFill>
              </a:rPr>
              <a:t>Courts 1 and 2 are being used by Commercial Users</a:t>
            </a:r>
          </a:p>
          <a:p>
            <a:pPr marL="521208" lvl="1" indent="-228600">
              <a:lnSpc>
                <a:spcPct val="110000"/>
              </a:lnSpc>
              <a:spcAft>
                <a:spcPts val="0"/>
              </a:spcAft>
              <a:buFont typeface="Wingdings" panose="05000000000000000000" pitchFamily="2" charset="2"/>
              <a:buChar char="§"/>
            </a:pPr>
            <a:r>
              <a:rPr lang="en-US" dirty="0">
                <a:solidFill>
                  <a:schemeClr val="tx1"/>
                </a:solidFill>
              </a:rPr>
              <a:t>Commercial users have been granted more than 10 hours per week</a:t>
            </a:r>
          </a:p>
          <a:p>
            <a:pPr marL="521208" lvl="1" indent="-228600">
              <a:lnSpc>
                <a:spcPct val="110000"/>
              </a:lnSpc>
              <a:spcAft>
                <a:spcPts val="0"/>
              </a:spcAft>
              <a:buFont typeface="Wingdings" panose="05000000000000000000" pitchFamily="2" charset="2"/>
              <a:buChar char="§"/>
            </a:pPr>
            <a:r>
              <a:rPr lang="en-US" dirty="0">
                <a:solidFill>
                  <a:schemeClr val="tx1"/>
                </a:solidFill>
              </a:rPr>
              <a:t>Private rentals use their time for commercial use</a:t>
            </a:r>
          </a:p>
          <a:p>
            <a:pPr marL="521208" lvl="1" indent="-228600">
              <a:lnSpc>
                <a:spcPct val="110000"/>
              </a:lnSpc>
              <a:spcAft>
                <a:spcPts val="0"/>
              </a:spcAft>
              <a:buFont typeface="Wingdings" panose="05000000000000000000" pitchFamily="2" charset="2"/>
              <a:buChar char="§"/>
            </a:pPr>
            <a:r>
              <a:rPr lang="en-US" dirty="0">
                <a:solidFill>
                  <a:schemeClr val="tx1"/>
                </a:solidFill>
              </a:rPr>
              <a:t>Private rentals are using alias to book courts multiple times</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a:t>
            </a:fld>
            <a:endParaRPr lang="en-US" dirty="0"/>
          </a:p>
        </p:txBody>
      </p:sp>
    </p:spTree>
    <p:extLst>
      <p:ext uri="{BB962C8B-B14F-4D97-AF65-F5344CB8AC3E}">
        <p14:creationId xmlns:p14="http://schemas.microsoft.com/office/powerpoint/2010/main" val="33379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Draft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914399" y="1845734"/>
            <a:ext cx="4343401" cy="44026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The Board adopted the current Tennis Court Use Policy on June 10, 2020 </a:t>
            </a:r>
          </a:p>
          <a:p>
            <a:pPr marL="228600" indent="-228600">
              <a:lnSpc>
                <a:spcPct val="110000"/>
              </a:lnSpc>
              <a:spcAft>
                <a:spcPts val="0"/>
              </a:spcAft>
              <a:buFont typeface="Wingdings" panose="05000000000000000000" pitchFamily="2" charset="2"/>
              <a:buChar char="§"/>
            </a:pPr>
            <a:r>
              <a:rPr lang="en-US" dirty="0"/>
              <a:t>Staff provided the Commission with a new comprehensive draft at their January 17, 2024 meeting.</a:t>
            </a:r>
          </a:p>
          <a:p>
            <a:pPr marL="228600" indent="-228600">
              <a:lnSpc>
                <a:spcPct val="110000"/>
              </a:lnSpc>
              <a:spcAft>
                <a:spcPts val="0"/>
              </a:spcAft>
              <a:buFont typeface="Wingdings" panose="05000000000000000000" pitchFamily="2" charset="2"/>
              <a:buChar char="§"/>
            </a:pPr>
            <a:r>
              <a:rPr lang="en-US" dirty="0"/>
              <a:t>Commissioners commented and provided staff with changes and additions.</a:t>
            </a:r>
          </a:p>
          <a:p>
            <a:pPr marL="228600" indent="-228600">
              <a:lnSpc>
                <a:spcPct val="110000"/>
              </a:lnSpc>
              <a:spcAft>
                <a:spcPts val="0"/>
              </a:spcAft>
              <a:buFont typeface="Wingdings" panose="05000000000000000000" pitchFamily="2" charset="2"/>
              <a:buChar char="§"/>
            </a:pPr>
            <a:r>
              <a:rPr lang="en-US" dirty="0"/>
              <a:t>Staff provided the Commission with an updated draft at their meeting on February 21, 2024.</a:t>
            </a:r>
          </a:p>
          <a:p>
            <a:pPr marL="411480">
              <a:lnSpc>
                <a:spcPct val="110000"/>
              </a:lnSpc>
              <a:spcBef>
                <a:spcPts val="0"/>
              </a:spcBef>
              <a:spcAft>
                <a:spcPts val="0"/>
              </a:spcAft>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4</a:t>
            </a:fld>
            <a:endParaRPr lang="en-US" dirty="0"/>
          </a:p>
        </p:txBody>
      </p:sp>
      <p:pic>
        <p:nvPicPr>
          <p:cNvPr id="9" name="Picture 8">
            <a:extLst>
              <a:ext uri="{FF2B5EF4-FFF2-40B4-BE49-F238E27FC236}">
                <a16:creationId xmlns:a16="http://schemas.microsoft.com/office/drawing/2014/main" id="{7EAC52DE-1400-37D3-AF5A-2ACCEA3CE28B}"/>
              </a:ext>
            </a:extLst>
          </p:cNvPr>
          <p:cNvPicPr>
            <a:picLocks noChangeAspect="1"/>
          </p:cNvPicPr>
          <p:nvPr/>
        </p:nvPicPr>
        <p:blipFill>
          <a:blip r:embed="rId2"/>
          <a:stretch>
            <a:fillRect/>
          </a:stretch>
        </p:blipFill>
        <p:spPr>
          <a:xfrm>
            <a:off x="5410200" y="1845733"/>
            <a:ext cx="3350172" cy="4366517"/>
          </a:xfrm>
          <a:prstGeom prst="rect">
            <a:avLst/>
          </a:prstGeom>
        </p:spPr>
      </p:pic>
    </p:spTree>
    <p:extLst>
      <p:ext uri="{BB962C8B-B14F-4D97-AF65-F5344CB8AC3E}">
        <p14:creationId xmlns:p14="http://schemas.microsoft.com/office/powerpoint/2010/main" val="9827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Draft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914399" y="1845734"/>
            <a:ext cx="4343401" cy="44026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Members of the public attended the meeting on February 21, 2024 and shared their input including;</a:t>
            </a:r>
          </a:p>
          <a:p>
            <a:pPr marL="521208" lvl="1" indent="-228600">
              <a:lnSpc>
                <a:spcPct val="110000"/>
              </a:lnSpc>
              <a:spcAft>
                <a:spcPts val="0"/>
              </a:spcAft>
              <a:buFont typeface="Wingdings" panose="05000000000000000000" pitchFamily="2" charset="2"/>
              <a:buChar char="§"/>
            </a:pPr>
            <a:r>
              <a:rPr lang="en-US" dirty="0">
                <a:solidFill>
                  <a:schemeClr val="tx1"/>
                </a:solidFill>
              </a:rPr>
              <a:t>New coaches aren’t given an opportunity to rent courts due to current coaches taking too much</a:t>
            </a:r>
          </a:p>
          <a:p>
            <a:pPr marL="521208" lvl="1" indent="-228600">
              <a:lnSpc>
                <a:spcPct val="110000"/>
              </a:lnSpc>
              <a:spcAft>
                <a:spcPts val="0"/>
              </a:spcAft>
              <a:buFont typeface="Wingdings" panose="05000000000000000000" pitchFamily="2" charset="2"/>
              <a:buChar char="§"/>
            </a:pPr>
            <a:r>
              <a:rPr lang="en-US" dirty="0">
                <a:solidFill>
                  <a:schemeClr val="tx1"/>
                </a:solidFill>
              </a:rPr>
              <a:t>Current coaches are charging too much</a:t>
            </a:r>
          </a:p>
          <a:p>
            <a:pPr marL="521208" lvl="1" indent="-228600">
              <a:lnSpc>
                <a:spcPct val="110000"/>
              </a:lnSpc>
              <a:spcAft>
                <a:spcPts val="0"/>
              </a:spcAft>
              <a:buFont typeface="Wingdings" panose="05000000000000000000" pitchFamily="2" charset="2"/>
              <a:buChar char="§"/>
            </a:pPr>
            <a:r>
              <a:rPr lang="en-US" dirty="0">
                <a:solidFill>
                  <a:schemeClr val="tx1"/>
                </a:solidFill>
              </a:rPr>
              <a:t>Current coaches aren’t qualified to teach</a:t>
            </a:r>
          </a:p>
          <a:p>
            <a:pPr marL="521208" lvl="1" indent="-228600">
              <a:lnSpc>
                <a:spcPct val="110000"/>
              </a:lnSpc>
              <a:spcAft>
                <a:spcPts val="0"/>
              </a:spcAft>
              <a:buFont typeface="Wingdings" panose="05000000000000000000" pitchFamily="2" charset="2"/>
              <a:buChar char="§"/>
            </a:pPr>
            <a:r>
              <a:rPr lang="en-US" dirty="0">
                <a:solidFill>
                  <a:schemeClr val="tx1"/>
                </a:solidFill>
              </a:rPr>
              <a:t>Court 1 is a prime court; less windy</a:t>
            </a:r>
          </a:p>
          <a:p>
            <a:pPr marL="521208" lvl="1" indent="-228600">
              <a:lnSpc>
                <a:spcPct val="110000"/>
              </a:lnSpc>
              <a:spcAft>
                <a:spcPts val="0"/>
              </a:spcAft>
              <a:buFont typeface="Wingdings" panose="05000000000000000000" pitchFamily="2" charset="2"/>
              <a:buChar char="§"/>
            </a:pPr>
            <a:r>
              <a:rPr lang="en-US" dirty="0">
                <a:solidFill>
                  <a:schemeClr val="tx1"/>
                </a:solidFill>
              </a:rPr>
              <a:t>Members of the public should be allowed to reserve/play more each week</a:t>
            </a:r>
            <a:endParaRPr lang="en-US" dirty="0"/>
          </a:p>
          <a:p>
            <a:pPr marL="411480">
              <a:lnSpc>
                <a:spcPct val="110000"/>
              </a:lnSpc>
              <a:spcBef>
                <a:spcPts val="0"/>
              </a:spcBef>
              <a:spcAft>
                <a:spcPts val="0"/>
              </a:spcAft>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5</a:t>
            </a:fld>
            <a:endParaRPr lang="en-US" dirty="0"/>
          </a:p>
        </p:txBody>
      </p:sp>
      <p:pic>
        <p:nvPicPr>
          <p:cNvPr id="9" name="Picture 8">
            <a:extLst>
              <a:ext uri="{FF2B5EF4-FFF2-40B4-BE49-F238E27FC236}">
                <a16:creationId xmlns:a16="http://schemas.microsoft.com/office/drawing/2014/main" id="{7EAC52DE-1400-37D3-AF5A-2ACCEA3CE28B}"/>
              </a:ext>
            </a:extLst>
          </p:cNvPr>
          <p:cNvPicPr>
            <a:picLocks noChangeAspect="1"/>
          </p:cNvPicPr>
          <p:nvPr/>
        </p:nvPicPr>
        <p:blipFill>
          <a:blip r:embed="rId2"/>
          <a:stretch>
            <a:fillRect/>
          </a:stretch>
        </p:blipFill>
        <p:spPr>
          <a:xfrm>
            <a:off x="5410200" y="1845733"/>
            <a:ext cx="3350172" cy="4366517"/>
          </a:xfrm>
          <a:prstGeom prst="rect">
            <a:avLst/>
          </a:prstGeom>
        </p:spPr>
      </p:pic>
    </p:spTree>
    <p:extLst>
      <p:ext uri="{BB962C8B-B14F-4D97-AF65-F5344CB8AC3E}">
        <p14:creationId xmlns:p14="http://schemas.microsoft.com/office/powerpoint/2010/main" val="34588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Draft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914399" y="1845734"/>
            <a:ext cx="4343401" cy="4402666"/>
          </a:xfrm>
        </p:spPr>
        <p:txBody>
          <a:bodyPr>
            <a:normAutofit fontScale="85000" lnSpcReduction="20000"/>
          </a:bodyPr>
          <a:lstStyle/>
          <a:p>
            <a:pPr marL="228600" indent="-228600">
              <a:lnSpc>
                <a:spcPct val="110000"/>
              </a:lnSpc>
              <a:spcAft>
                <a:spcPts val="0"/>
              </a:spcAft>
              <a:buFont typeface="Wingdings" panose="05000000000000000000" pitchFamily="2" charset="2"/>
              <a:buChar char="§"/>
            </a:pPr>
            <a:r>
              <a:rPr lang="en-US" dirty="0">
                <a:solidFill>
                  <a:schemeClr val="tx1"/>
                </a:solidFill>
              </a:rPr>
              <a:t>The updated policies reflect the commission and public comments including;</a:t>
            </a:r>
          </a:p>
          <a:p>
            <a:pPr marL="521208" lvl="1" indent="-228600">
              <a:lnSpc>
                <a:spcPct val="110000"/>
              </a:lnSpc>
              <a:spcAft>
                <a:spcPts val="0"/>
              </a:spcAft>
              <a:buFont typeface="Wingdings" panose="05000000000000000000" pitchFamily="2" charset="2"/>
              <a:buChar char="§"/>
            </a:pPr>
            <a:r>
              <a:rPr lang="en-US" dirty="0">
                <a:solidFill>
                  <a:schemeClr val="tx1"/>
                </a:solidFill>
              </a:rPr>
              <a:t>Limiting commercial usage (lessons) up to 20 hours per week during specific hours of the week on Court 3.</a:t>
            </a:r>
          </a:p>
          <a:p>
            <a:pPr marL="704088" lvl="2" indent="-228600">
              <a:lnSpc>
                <a:spcPct val="110000"/>
              </a:lnSpc>
              <a:spcAft>
                <a:spcPts val="0"/>
              </a:spcAft>
              <a:buFont typeface="Wingdings" panose="05000000000000000000" pitchFamily="2" charset="2"/>
              <a:buChar char="§"/>
            </a:pPr>
            <a:r>
              <a:rPr lang="en-US" dirty="0">
                <a:solidFill>
                  <a:schemeClr val="tx1"/>
                </a:solidFill>
              </a:rPr>
              <a:t>M-F 1-7pm</a:t>
            </a:r>
          </a:p>
          <a:p>
            <a:pPr marL="704088" lvl="2" indent="-228600">
              <a:lnSpc>
                <a:spcPct val="110000"/>
              </a:lnSpc>
              <a:spcAft>
                <a:spcPts val="0"/>
              </a:spcAft>
              <a:buFont typeface="Wingdings" panose="05000000000000000000" pitchFamily="2" charset="2"/>
              <a:buChar char="§"/>
            </a:pPr>
            <a:r>
              <a:rPr lang="en-US" dirty="0">
                <a:solidFill>
                  <a:schemeClr val="tx1"/>
                </a:solidFill>
              </a:rPr>
              <a:t>SA/Su 8am-12pm, 3-7pm</a:t>
            </a:r>
          </a:p>
          <a:p>
            <a:pPr marL="521208" lvl="1" indent="-228600">
              <a:lnSpc>
                <a:spcPct val="110000"/>
              </a:lnSpc>
              <a:spcAft>
                <a:spcPts val="0"/>
              </a:spcAft>
              <a:buFont typeface="Wingdings" panose="05000000000000000000" pitchFamily="2" charset="2"/>
              <a:buChar char="§"/>
            </a:pPr>
            <a:r>
              <a:rPr lang="en-US" dirty="0">
                <a:solidFill>
                  <a:schemeClr val="tx1"/>
                </a:solidFill>
              </a:rPr>
              <a:t>Allowing renters to rent courts 2x per week, 1-hour during Prime Time Hours, 14 days in advance.</a:t>
            </a:r>
          </a:p>
          <a:p>
            <a:pPr marL="704088" lvl="2" indent="-228600">
              <a:lnSpc>
                <a:spcPct val="110000"/>
              </a:lnSpc>
              <a:spcAft>
                <a:spcPts val="0"/>
              </a:spcAft>
              <a:buFont typeface="Wingdings" panose="05000000000000000000" pitchFamily="2" charset="2"/>
              <a:buChar char="§"/>
            </a:pPr>
            <a:r>
              <a:rPr lang="en-US" dirty="0">
                <a:solidFill>
                  <a:schemeClr val="tx1"/>
                </a:solidFill>
              </a:rPr>
              <a:t>M-F 6-10pm</a:t>
            </a:r>
          </a:p>
          <a:p>
            <a:pPr marL="704088" lvl="2" indent="-228600">
              <a:lnSpc>
                <a:spcPct val="110000"/>
              </a:lnSpc>
              <a:spcAft>
                <a:spcPts val="0"/>
              </a:spcAft>
              <a:buFont typeface="Wingdings" panose="05000000000000000000" pitchFamily="2" charset="2"/>
              <a:buChar char="§"/>
            </a:pPr>
            <a:r>
              <a:rPr lang="en-US" dirty="0">
                <a:solidFill>
                  <a:schemeClr val="tx1"/>
                </a:solidFill>
              </a:rPr>
              <a:t>SA/Su 8am-12pm,</a:t>
            </a:r>
          </a:p>
          <a:p>
            <a:pPr marL="521208" lvl="1" indent="-228600">
              <a:lnSpc>
                <a:spcPct val="110000"/>
              </a:lnSpc>
              <a:spcAft>
                <a:spcPts val="0"/>
              </a:spcAft>
              <a:buFont typeface="Wingdings" panose="05000000000000000000" pitchFamily="2" charset="2"/>
              <a:buChar char="§"/>
            </a:pPr>
            <a:r>
              <a:rPr lang="en-US" dirty="0">
                <a:solidFill>
                  <a:schemeClr val="tx1"/>
                </a:solidFill>
              </a:rPr>
              <a:t>Putting a cap on charges for lessons don District-owned courts.</a:t>
            </a:r>
          </a:p>
          <a:p>
            <a:pPr marL="521208" lvl="1" indent="-228600">
              <a:lnSpc>
                <a:spcPct val="110000"/>
              </a:lnSpc>
              <a:spcAft>
                <a:spcPts val="0"/>
              </a:spcAft>
              <a:buFont typeface="Wingdings" panose="05000000000000000000" pitchFamily="2" charset="2"/>
              <a:buChar char="§"/>
            </a:pPr>
            <a:r>
              <a:rPr lang="en-US" dirty="0">
                <a:solidFill>
                  <a:schemeClr val="tx1"/>
                </a:solidFill>
              </a:rPr>
              <a:t>Penalizing renters for classifying their account as “resident” but using it for commercial purposes.</a:t>
            </a:r>
          </a:p>
          <a:p>
            <a:pPr marL="521208" lvl="1" indent="-228600">
              <a:lnSpc>
                <a:spcPct val="110000"/>
              </a:lnSpc>
              <a:spcAft>
                <a:spcPts val="0"/>
              </a:spcAft>
              <a:buFont typeface="Wingdings" panose="05000000000000000000" pitchFamily="2" charset="2"/>
              <a:buChar char="§"/>
            </a:pPr>
            <a:r>
              <a:rPr lang="en-US" dirty="0">
                <a:solidFill>
                  <a:schemeClr val="tx1"/>
                </a:solidFill>
              </a:rPr>
              <a:t>Penalizing excessive cancellations.</a:t>
            </a:r>
          </a:p>
          <a:p>
            <a:pPr marL="521208" lvl="1" indent="-228600">
              <a:lnSpc>
                <a:spcPct val="110000"/>
              </a:lnSpc>
              <a:spcAft>
                <a:spcPts val="0"/>
              </a:spcAft>
              <a:buFont typeface="Wingdings" panose="05000000000000000000" pitchFamily="2" charset="2"/>
              <a:buChar char="§"/>
            </a:pPr>
            <a:r>
              <a:rPr lang="en-US" dirty="0">
                <a:solidFill>
                  <a:schemeClr val="tx1"/>
                </a:solidFill>
              </a:rPr>
              <a:t>Disallowing users with an alias.</a:t>
            </a:r>
          </a:p>
          <a:p>
            <a:pPr marL="521208" lvl="1" indent="-228600">
              <a:lnSpc>
                <a:spcPct val="110000"/>
              </a:lnSpc>
              <a:spcAft>
                <a:spcPts val="0"/>
              </a:spcAft>
              <a:buFont typeface="Wingdings" panose="05000000000000000000" pitchFamily="2" charset="2"/>
              <a:buChar char="§"/>
            </a:pPr>
            <a:r>
              <a:rPr lang="en-US" dirty="0">
                <a:solidFill>
                  <a:schemeClr val="tx1"/>
                </a:solidFill>
              </a:rPr>
              <a:t>Requiring commercial users provide certifications with their rental requests.</a:t>
            </a:r>
            <a:endParaRPr lang="en-US" dirty="0"/>
          </a:p>
          <a:p>
            <a:pPr marL="411480">
              <a:lnSpc>
                <a:spcPct val="110000"/>
              </a:lnSpc>
              <a:spcBef>
                <a:spcPts val="0"/>
              </a:spcBef>
              <a:spcAft>
                <a:spcPts val="0"/>
              </a:spcAft>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6</a:t>
            </a:fld>
            <a:endParaRPr lang="en-US" dirty="0"/>
          </a:p>
        </p:txBody>
      </p:sp>
      <p:pic>
        <p:nvPicPr>
          <p:cNvPr id="9" name="Picture 8">
            <a:extLst>
              <a:ext uri="{FF2B5EF4-FFF2-40B4-BE49-F238E27FC236}">
                <a16:creationId xmlns:a16="http://schemas.microsoft.com/office/drawing/2014/main" id="{7EAC52DE-1400-37D3-AF5A-2ACCEA3CE28B}"/>
              </a:ext>
            </a:extLst>
          </p:cNvPr>
          <p:cNvPicPr>
            <a:picLocks noChangeAspect="1"/>
          </p:cNvPicPr>
          <p:nvPr/>
        </p:nvPicPr>
        <p:blipFill>
          <a:blip r:embed="rId2"/>
          <a:stretch>
            <a:fillRect/>
          </a:stretch>
        </p:blipFill>
        <p:spPr>
          <a:xfrm>
            <a:off x="5410200" y="1845733"/>
            <a:ext cx="3350172" cy="4366517"/>
          </a:xfrm>
          <a:prstGeom prst="rect">
            <a:avLst/>
          </a:prstGeom>
        </p:spPr>
      </p:pic>
    </p:spTree>
    <p:extLst>
      <p:ext uri="{BB962C8B-B14F-4D97-AF65-F5344CB8AC3E}">
        <p14:creationId xmlns:p14="http://schemas.microsoft.com/office/powerpoint/2010/main" val="193948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7</a:t>
            </a:fld>
            <a:endParaRPr lang="en-US" dirty="0"/>
          </a:p>
        </p:txBody>
      </p:sp>
      <p:pic>
        <p:nvPicPr>
          <p:cNvPr id="5" name="Picture 4">
            <a:extLst>
              <a:ext uri="{FF2B5EF4-FFF2-40B4-BE49-F238E27FC236}">
                <a16:creationId xmlns:a16="http://schemas.microsoft.com/office/drawing/2014/main" id="{ED3D054C-8B60-893B-DB72-948AC1E16AE8}"/>
              </a:ext>
            </a:extLst>
          </p:cNvPr>
          <p:cNvPicPr>
            <a:picLocks noChangeAspect="1"/>
          </p:cNvPicPr>
          <p:nvPr/>
        </p:nvPicPr>
        <p:blipFill>
          <a:blip r:embed="rId2"/>
          <a:stretch>
            <a:fillRect/>
          </a:stretch>
        </p:blipFill>
        <p:spPr>
          <a:xfrm>
            <a:off x="235314" y="148852"/>
            <a:ext cx="3886200" cy="6033467"/>
          </a:xfrm>
          <a:prstGeom prst="rect">
            <a:avLst/>
          </a:prstGeom>
        </p:spPr>
      </p:pic>
      <p:pic>
        <p:nvPicPr>
          <p:cNvPr id="12" name="Picture 11">
            <a:extLst>
              <a:ext uri="{FF2B5EF4-FFF2-40B4-BE49-F238E27FC236}">
                <a16:creationId xmlns:a16="http://schemas.microsoft.com/office/drawing/2014/main" id="{DF65A8A3-C2B0-BFF6-97DF-C526C1237E90}"/>
              </a:ext>
            </a:extLst>
          </p:cNvPr>
          <p:cNvPicPr>
            <a:picLocks noChangeAspect="1"/>
          </p:cNvPicPr>
          <p:nvPr/>
        </p:nvPicPr>
        <p:blipFill>
          <a:blip r:embed="rId3"/>
          <a:stretch>
            <a:fillRect/>
          </a:stretch>
        </p:blipFill>
        <p:spPr>
          <a:xfrm>
            <a:off x="4433028" y="69107"/>
            <a:ext cx="3989763" cy="6192959"/>
          </a:xfrm>
          <a:prstGeom prst="rect">
            <a:avLst/>
          </a:prstGeom>
        </p:spPr>
      </p:pic>
      <p:sp>
        <p:nvSpPr>
          <p:cNvPr id="9" name="Speech Bubble: Rectangle with Corners Rounded 8">
            <a:extLst>
              <a:ext uri="{FF2B5EF4-FFF2-40B4-BE49-F238E27FC236}">
                <a16:creationId xmlns:a16="http://schemas.microsoft.com/office/drawing/2014/main" id="{71D0C7D8-02F0-3D71-9A87-86198A0DC947}"/>
              </a:ext>
            </a:extLst>
          </p:cNvPr>
          <p:cNvSpPr/>
          <p:nvPr/>
        </p:nvSpPr>
        <p:spPr>
          <a:xfrm>
            <a:off x="3810000" y="1905000"/>
            <a:ext cx="1524000" cy="838200"/>
          </a:xfrm>
          <a:prstGeom prst="wedgeRoundRectCallout">
            <a:avLst>
              <a:gd name="adj1" fmla="val -70880"/>
              <a:gd name="adj2" fmla="val 6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New requirement of all coaches to create a standard by which all instructors must meet to teach on CSD courts</a:t>
            </a:r>
          </a:p>
        </p:txBody>
      </p:sp>
      <p:sp>
        <p:nvSpPr>
          <p:cNvPr id="13" name="Speech Bubble: Rectangle with Corners Rounded 12">
            <a:extLst>
              <a:ext uri="{FF2B5EF4-FFF2-40B4-BE49-F238E27FC236}">
                <a16:creationId xmlns:a16="http://schemas.microsoft.com/office/drawing/2014/main" id="{01A80D8C-E575-3503-58C3-2D640F44F72B}"/>
              </a:ext>
            </a:extLst>
          </p:cNvPr>
          <p:cNvSpPr/>
          <p:nvPr/>
        </p:nvSpPr>
        <p:spPr>
          <a:xfrm>
            <a:off x="1981200" y="547438"/>
            <a:ext cx="2057400" cy="976561"/>
          </a:xfrm>
          <a:prstGeom prst="wedgeRoundRectCallout">
            <a:avLst>
              <a:gd name="adj1" fmla="val 73350"/>
              <a:gd name="adj2" fmla="val 405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Allows players more opportunities to play during specific times of the week. May lead to others not being able to get on courts due to them being booked multiple times by some players</a:t>
            </a:r>
          </a:p>
        </p:txBody>
      </p:sp>
      <p:sp>
        <p:nvSpPr>
          <p:cNvPr id="14" name="Speech Bubble: Rectangle with Corners Rounded 13">
            <a:extLst>
              <a:ext uri="{FF2B5EF4-FFF2-40B4-BE49-F238E27FC236}">
                <a16:creationId xmlns:a16="http://schemas.microsoft.com/office/drawing/2014/main" id="{B7A58434-86A5-7238-DD32-E73749B6ACB2}"/>
              </a:ext>
            </a:extLst>
          </p:cNvPr>
          <p:cNvSpPr/>
          <p:nvPr/>
        </p:nvSpPr>
        <p:spPr>
          <a:xfrm>
            <a:off x="2514600" y="3434862"/>
            <a:ext cx="1752600" cy="1064486"/>
          </a:xfrm>
          <a:prstGeom prst="wedgeRoundRectCallout">
            <a:avLst>
              <a:gd name="adj1" fmla="val 62063"/>
              <a:gd name="adj2" fmla="val -236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Current policy states 10 hours per week but coaches/leagues have been granted 36; over 90 hours a week are used by coaches and leagues currently</a:t>
            </a:r>
          </a:p>
        </p:txBody>
      </p:sp>
      <p:sp>
        <p:nvSpPr>
          <p:cNvPr id="15" name="Speech Bubble: Rectangle with Corners Rounded 14">
            <a:extLst>
              <a:ext uri="{FF2B5EF4-FFF2-40B4-BE49-F238E27FC236}">
                <a16:creationId xmlns:a16="http://schemas.microsoft.com/office/drawing/2014/main" id="{500A13B4-E02A-C5B3-C013-6D435DBA7DAD}"/>
              </a:ext>
            </a:extLst>
          </p:cNvPr>
          <p:cNvSpPr/>
          <p:nvPr/>
        </p:nvSpPr>
        <p:spPr>
          <a:xfrm>
            <a:off x="6427909" y="2382716"/>
            <a:ext cx="1752600" cy="1064486"/>
          </a:xfrm>
          <a:prstGeom prst="wedgeRoundRectCallout">
            <a:avLst>
              <a:gd name="adj1" fmla="val -21215"/>
              <a:gd name="adj2" fmla="val 100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How much does the commission want to cap private and group instruction? Youth vs adults, group vs private lessons</a:t>
            </a:r>
          </a:p>
        </p:txBody>
      </p:sp>
    </p:spTree>
    <p:extLst>
      <p:ext uri="{BB962C8B-B14F-4D97-AF65-F5344CB8AC3E}">
        <p14:creationId xmlns:p14="http://schemas.microsoft.com/office/powerpoint/2010/main" val="13140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0BD8A-56E5-93EB-8D90-56E330621E9D}"/>
              </a:ext>
            </a:extLst>
          </p:cNvPr>
          <p:cNvPicPr>
            <a:picLocks noChangeAspect="1"/>
          </p:cNvPicPr>
          <p:nvPr/>
        </p:nvPicPr>
        <p:blipFill>
          <a:blip r:embed="rId2"/>
          <a:stretch>
            <a:fillRect/>
          </a:stretch>
        </p:blipFill>
        <p:spPr>
          <a:xfrm>
            <a:off x="152400" y="76200"/>
            <a:ext cx="4195390" cy="6172200"/>
          </a:xfrm>
          <a:prstGeom prst="rect">
            <a:avLst/>
          </a:prstGeom>
        </p:spPr>
      </p:pic>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8</a:t>
            </a:fld>
            <a:endParaRPr lang="en-US" dirty="0"/>
          </a:p>
        </p:txBody>
      </p:sp>
      <p:sp>
        <p:nvSpPr>
          <p:cNvPr id="13" name="Speech Bubble: Rectangle with Corners Rounded 12">
            <a:extLst>
              <a:ext uri="{FF2B5EF4-FFF2-40B4-BE49-F238E27FC236}">
                <a16:creationId xmlns:a16="http://schemas.microsoft.com/office/drawing/2014/main" id="{01A80D8C-E575-3503-58C3-2D640F44F72B}"/>
              </a:ext>
            </a:extLst>
          </p:cNvPr>
          <p:cNvSpPr/>
          <p:nvPr/>
        </p:nvSpPr>
        <p:spPr>
          <a:xfrm>
            <a:off x="990600" y="1371600"/>
            <a:ext cx="1752600" cy="671761"/>
          </a:xfrm>
          <a:prstGeom prst="wedgeRoundRectCallout">
            <a:avLst>
              <a:gd name="adj1" fmla="val -37334"/>
              <a:gd name="adj2" fmla="val 88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Leagues have been relegated to Court 2. Do you want to put a cap on league fees?</a:t>
            </a:r>
          </a:p>
        </p:txBody>
      </p:sp>
      <p:pic>
        <p:nvPicPr>
          <p:cNvPr id="7" name="Picture 6">
            <a:extLst>
              <a:ext uri="{FF2B5EF4-FFF2-40B4-BE49-F238E27FC236}">
                <a16:creationId xmlns:a16="http://schemas.microsoft.com/office/drawing/2014/main" id="{92FDE560-05D2-6E87-5EDB-ADFC104FB800}"/>
              </a:ext>
            </a:extLst>
          </p:cNvPr>
          <p:cNvPicPr>
            <a:picLocks noChangeAspect="1"/>
          </p:cNvPicPr>
          <p:nvPr/>
        </p:nvPicPr>
        <p:blipFill>
          <a:blip r:embed="rId3"/>
          <a:stretch>
            <a:fillRect/>
          </a:stretch>
        </p:blipFill>
        <p:spPr>
          <a:xfrm>
            <a:off x="4766904" y="33089"/>
            <a:ext cx="4114800" cy="6172200"/>
          </a:xfrm>
          <a:prstGeom prst="rect">
            <a:avLst/>
          </a:prstGeom>
        </p:spPr>
      </p:pic>
      <p:sp>
        <p:nvSpPr>
          <p:cNvPr id="8" name="Speech Bubble: Rectangle with Corners Rounded 7">
            <a:extLst>
              <a:ext uri="{FF2B5EF4-FFF2-40B4-BE49-F238E27FC236}">
                <a16:creationId xmlns:a16="http://schemas.microsoft.com/office/drawing/2014/main" id="{98ED1AEB-0180-E6BD-2441-BFC348EBF702}"/>
              </a:ext>
            </a:extLst>
          </p:cNvPr>
          <p:cNvSpPr/>
          <p:nvPr/>
        </p:nvSpPr>
        <p:spPr>
          <a:xfrm>
            <a:off x="3200400" y="533400"/>
            <a:ext cx="1752600" cy="671761"/>
          </a:xfrm>
          <a:prstGeom prst="wedgeRoundRectCallout">
            <a:avLst>
              <a:gd name="adj1" fmla="val 48452"/>
              <a:gd name="adj2" fmla="val 856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Do you want to allow private lessons? And if so, do you want to restrict their hours per week and their charges?</a:t>
            </a:r>
          </a:p>
        </p:txBody>
      </p:sp>
      <p:sp>
        <p:nvSpPr>
          <p:cNvPr id="10" name="Speech Bubble: Rectangle with Corners Rounded 9">
            <a:extLst>
              <a:ext uri="{FF2B5EF4-FFF2-40B4-BE49-F238E27FC236}">
                <a16:creationId xmlns:a16="http://schemas.microsoft.com/office/drawing/2014/main" id="{92B18CC9-FA2F-7FD7-C146-B3FBB54C9052}"/>
              </a:ext>
            </a:extLst>
          </p:cNvPr>
          <p:cNvSpPr/>
          <p:nvPr/>
        </p:nvSpPr>
        <p:spPr>
          <a:xfrm>
            <a:off x="3052404" y="3369344"/>
            <a:ext cx="1752600" cy="671761"/>
          </a:xfrm>
          <a:prstGeom prst="wedgeRoundRectCallout">
            <a:avLst>
              <a:gd name="adj1" fmla="val 65007"/>
              <a:gd name="adj2" fmla="val 5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This will be required if they’d like to receive the court discount</a:t>
            </a:r>
          </a:p>
        </p:txBody>
      </p:sp>
    </p:spTree>
    <p:extLst>
      <p:ext uri="{BB962C8B-B14F-4D97-AF65-F5344CB8AC3E}">
        <p14:creationId xmlns:p14="http://schemas.microsoft.com/office/powerpoint/2010/main" val="25238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animBg="1"/>
      <p:bldP spid="8"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9</a:t>
            </a:fld>
            <a:endParaRPr lang="en-US" dirty="0"/>
          </a:p>
        </p:txBody>
      </p:sp>
      <p:pic>
        <p:nvPicPr>
          <p:cNvPr id="5" name="Picture 4">
            <a:extLst>
              <a:ext uri="{FF2B5EF4-FFF2-40B4-BE49-F238E27FC236}">
                <a16:creationId xmlns:a16="http://schemas.microsoft.com/office/drawing/2014/main" id="{3EE9A8DE-94BB-A6E5-C85A-A9C82661E440}"/>
              </a:ext>
            </a:extLst>
          </p:cNvPr>
          <p:cNvPicPr>
            <a:picLocks noChangeAspect="1"/>
          </p:cNvPicPr>
          <p:nvPr/>
        </p:nvPicPr>
        <p:blipFill>
          <a:blip r:embed="rId2"/>
          <a:stretch>
            <a:fillRect/>
          </a:stretch>
        </p:blipFill>
        <p:spPr>
          <a:xfrm>
            <a:off x="228600" y="26287"/>
            <a:ext cx="4038600" cy="6195736"/>
          </a:xfrm>
          <a:prstGeom prst="rect">
            <a:avLst/>
          </a:prstGeom>
        </p:spPr>
      </p:pic>
      <p:pic>
        <p:nvPicPr>
          <p:cNvPr id="9" name="Picture 8">
            <a:extLst>
              <a:ext uri="{FF2B5EF4-FFF2-40B4-BE49-F238E27FC236}">
                <a16:creationId xmlns:a16="http://schemas.microsoft.com/office/drawing/2014/main" id="{49A8BCB1-4386-FFA3-75BB-F290BEEC39BD}"/>
              </a:ext>
            </a:extLst>
          </p:cNvPr>
          <p:cNvPicPr>
            <a:picLocks noChangeAspect="1"/>
          </p:cNvPicPr>
          <p:nvPr/>
        </p:nvPicPr>
        <p:blipFill>
          <a:blip r:embed="rId3"/>
          <a:stretch>
            <a:fillRect/>
          </a:stretch>
        </p:blipFill>
        <p:spPr>
          <a:xfrm>
            <a:off x="4677148" y="76199"/>
            <a:ext cx="4118481" cy="6145823"/>
          </a:xfrm>
          <a:prstGeom prst="rect">
            <a:avLst/>
          </a:prstGeom>
        </p:spPr>
      </p:pic>
      <p:sp>
        <p:nvSpPr>
          <p:cNvPr id="13" name="Speech Bubble: Rectangle with Corners Rounded 12">
            <a:extLst>
              <a:ext uri="{FF2B5EF4-FFF2-40B4-BE49-F238E27FC236}">
                <a16:creationId xmlns:a16="http://schemas.microsoft.com/office/drawing/2014/main" id="{01A80D8C-E575-3503-58C3-2D640F44F72B}"/>
              </a:ext>
            </a:extLst>
          </p:cNvPr>
          <p:cNvSpPr/>
          <p:nvPr/>
        </p:nvSpPr>
        <p:spPr>
          <a:xfrm>
            <a:off x="1219200" y="1752600"/>
            <a:ext cx="1752600" cy="671761"/>
          </a:xfrm>
          <a:prstGeom prst="wedgeRoundRectCallout">
            <a:avLst>
              <a:gd name="adj1" fmla="val -34324"/>
              <a:gd name="adj2" fmla="val -122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Schedules will be posted on tennis court Thursdays for Friday-Thursday</a:t>
            </a:r>
          </a:p>
        </p:txBody>
      </p:sp>
      <p:sp>
        <p:nvSpPr>
          <p:cNvPr id="11" name="Speech Bubble: Rectangle with Corners Rounded 10">
            <a:extLst>
              <a:ext uri="{FF2B5EF4-FFF2-40B4-BE49-F238E27FC236}">
                <a16:creationId xmlns:a16="http://schemas.microsoft.com/office/drawing/2014/main" id="{E62BA6AD-9510-9397-91ED-9A84B38B7623}"/>
              </a:ext>
            </a:extLst>
          </p:cNvPr>
          <p:cNvSpPr/>
          <p:nvPr/>
        </p:nvSpPr>
        <p:spPr>
          <a:xfrm>
            <a:off x="2752353" y="3286242"/>
            <a:ext cx="1752600" cy="671761"/>
          </a:xfrm>
          <a:prstGeom prst="wedgeRoundRectCallout">
            <a:avLst>
              <a:gd name="adj1" fmla="val 81061"/>
              <a:gd name="adj2" fmla="val -216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This penalizes renters who use courts for unauthorized personal use</a:t>
            </a:r>
          </a:p>
        </p:txBody>
      </p:sp>
    </p:spTree>
    <p:extLst>
      <p:ext uri="{BB962C8B-B14F-4D97-AF65-F5344CB8AC3E}">
        <p14:creationId xmlns:p14="http://schemas.microsoft.com/office/powerpoint/2010/main" val="21973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1" grpId="0" animBg="1"/>
      <p:bldP spid="11" grpId="1"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25287</TotalTime>
  <Words>674</Words>
  <Application>Microsoft Office PowerPoint</Application>
  <PresentationFormat>On-screen Show (4:3)</PresentationFormat>
  <Paragraphs>70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Wingdings</vt:lpstr>
      <vt:lpstr>Retrospect</vt:lpstr>
      <vt:lpstr>Mountain House Community Services District 5.B. Approve the Tennis Court Rental Policies and Recommend to Board for Adoption March 26, 2024</vt:lpstr>
      <vt:lpstr>Recommendation</vt:lpstr>
      <vt:lpstr>Discussion</vt:lpstr>
      <vt:lpstr>Draft Policies</vt:lpstr>
      <vt:lpstr>Draft Policies</vt:lpstr>
      <vt:lpstr>Draft Policies</vt:lpstr>
      <vt:lpstr>PowerPoint Presentation</vt:lpstr>
      <vt:lpstr>PowerPoint Presentation</vt:lpstr>
      <vt:lpstr>PowerPoint Presentation</vt:lpstr>
      <vt:lpstr>PowerPoint Presentation</vt:lpstr>
      <vt:lpstr>PowerPoint Presentation</vt:lpstr>
      <vt:lpstr>Recommendation</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House CSD Finance Overview</dc:title>
  <dc:creator>Don &amp; Sarah</dc:creator>
  <cp:lastModifiedBy>Johnston, Laura [MH]</cp:lastModifiedBy>
  <cp:revision>483</cp:revision>
  <cp:lastPrinted>2020-05-13T19:44:37Z</cp:lastPrinted>
  <dcterms:created xsi:type="dcterms:W3CDTF">2015-03-23T03:11:09Z</dcterms:created>
  <dcterms:modified xsi:type="dcterms:W3CDTF">2024-03-27T01:15:18Z</dcterms:modified>
</cp:coreProperties>
</file>