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367" r:id="rId2"/>
    <p:sldId id="445" r:id="rId3"/>
    <p:sldId id="447" r:id="rId4"/>
    <p:sldId id="484" r:id="rId5"/>
    <p:sldId id="485" r:id="rId6"/>
    <p:sldId id="486" r:id="rId7"/>
    <p:sldId id="491" r:id="rId8"/>
    <p:sldId id="492" r:id="rId9"/>
    <p:sldId id="493" r:id="rId10"/>
    <p:sldId id="479" r:id="rId11"/>
    <p:sldId id="448" r:id="rId1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77"/>
    <a:srgbClr val="F1F0D1"/>
    <a:srgbClr val="809E57"/>
    <a:srgbClr val="7CA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005" autoAdjust="0"/>
  </p:normalViewPr>
  <p:slideViewPr>
    <p:cSldViewPr>
      <p:cViewPr>
        <p:scale>
          <a:sx n="110" d="100"/>
          <a:sy n="110" d="100"/>
        </p:scale>
        <p:origin x="1110" y="-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r">
              <a:defRPr sz="1300"/>
            </a:lvl1pPr>
          </a:lstStyle>
          <a:p>
            <a:fld id="{BC07BBA4-1027-49FF-80F7-3FEE33AE7217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4" rIns="94206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4" rIns="94206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r">
              <a:defRPr sz="13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6648-4796-4DA9-8326-4E15776A95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669-0483-45CB-823E-0B33EBBC5CF6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95B-2F92-4136-9B92-5E769967E0DC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E43-0490-4B45-BFF8-539F4797CEF0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3F2-F4F5-4749-B349-C8795B4CAA3E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C1BA-DAC9-4E8C-8169-4562694EE8A0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46C-6061-4CCF-B110-5736C915E71E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856-758C-48D3-9374-AA1032A5171E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38AE-E09D-41F6-9F08-450E70FEB9AA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9B8C-096D-473D-8A2B-145454F34CCB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997A61-33AA-41BE-A31E-48B256873792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168-A182-4D8D-8606-4A18B8D2A4AC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DE3D4-45EE-4656-BD6B-7CCDCA217C76}" type="datetime1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5105400"/>
            <a:ext cx="7494962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Mountain House Community Services District</a:t>
            </a:r>
            <a:br>
              <a:rPr lang="en-US" sz="2800" dirty="0"/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5.A.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Approve the Picnic Rental Policies and Recommend to the Board for Adoption</a:t>
            </a:r>
            <a:br>
              <a:rPr lang="en-US" sz="2200" dirty="0">
                <a:latin typeface="+mn-lt"/>
              </a:rPr>
            </a:br>
            <a:r>
              <a:rPr lang="en-US" sz="2200" dirty="0"/>
              <a:t>March 26,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478866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Staff recommends that the Mountain House Parks and Recreation Commission approve the Picnic Rental Policy and </a:t>
            </a:r>
            <a:r>
              <a:rPr lang="en-US" dirty="0"/>
              <a:t>recommend to the Board of Directors for adoption</a:t>
            </a:r>
            <a:r>
              <a:rPr lang="en-US" b="0" i="0" u="none" strike="noStrike" baseline="0" dirty="0"/>
              <a:t>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Staff recommends that the Mountain House Parks and Recreation Commission approve the Picnic Rental Policy and </a:t>
            </a:r>
            <a:r>
              <a:rPr lang="en-US" dirty="0"/>
              <a:t>recommend to the Board of Directors for adoption</a:t>
            </a:r>
            <a:r>
              <a:rPr lang="en-US" b="0" i="0" u="none" strike="noStrike" baseline="0" dirty="0"/>
              <a:t>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Board adopted the current Park Facility Use Policy on September 8, 2021.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This policy contains both picnic spaces as well as fields which are now included in the new Athletic Field Rental Policy.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Staff presented a draft version of separate Picnic Rental Policies at their meeting on February 21, 2024, that outlines the general policies, regulations, and processes of renting a picnic area separate from the field rentals.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Update policy to include Cordes Park.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the 1-table picnic areas be on a first-come, first-served basis.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new policies identify clustered picnic areas of 2 or more tables that have other amenities such as a covered shelter and bathrooms and/or an adjacent green space for inflatables to accommodate larger groups.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all-day rentals, 8:00am until dusk.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new prices reflect the current hourly rate at an average of three hours per use and a deposit equal to the rental fee.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Provide restrictions on amplified sound.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 picnic rentals will be made available online.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Draft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45734"/>
            <a:ext cx="4343401" cy="4292189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Staff has provided the Commission with a comprehensive draft that allows the renter to understand the rental process.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New and Updated topics include;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Changed from hourly booking to all day booking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Restrictions on amplified sound and explicit music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Allows inflatables at select picnic areas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Removed the “Special Event” permit requirement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Allows alcohol to be served in select parks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Outlines discounts for non-profits and additional fees for commercial users and non-residents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Change of fees to represent all-day usage and deposit amounts to be equal to rental fees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A28E3-F2FA-C1FA-200E-E120DCA2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99027"/>
            <a:ext cx="3296919" cy="42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C72D4-6E2D-E6E9-CABA-AB879522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773"/>
            <a:ext cx="4022509" cy="5883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271182-F852-7E95-4B55-BF8038FF31D2}"/>
              </a:ext>
            </a:extLst>
          </p:cNvPr>
          <p:cNvSpPr/>
          <p:nvPr/>
        </p:nvSpPr>
        <p:spPr>
          <a:xfrm>
            <a:off x="762000" y="2438400"/>
            <a:ext cx="1828800" cy="661946"/>
          </a:xfrm>
          <a:prstGeom prst="wedgeRoundRectCallout">
            <a:avLst>
              <a:gd name="adj1" fmla="val -2362"/>
              <a:gd name="adj2" fmla="val 165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Residents can book as far out as a year and non residents, 9 months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01E0C-8942-620E-05AB-A1398091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6773"/>
            <a:ext cx="4572000" cy="56292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0EE47C4-90FE-A8F2-B9A2-083071A9E1CC}"/>
              </a:ext>
            </a:extLst>
          </p:cNvPr>
          <p:cNvSpPr/>
          <p:nvPr/>
        </p:nvSpPr>
        <p:spPr>
          <a:xfrm>
            <a:off x="7002953" y="3810000"/>
            <a:ext cx="1828800" cy="661946"/>
          </a:xfrm>
          <a:prstGeom prst="wedgeRoundRectCallout">
            <a:avLst>
              <a:gd name="adj1" fmla="val -40623"/>
              <a:gd name="adj2" fmla="val 126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This option allows the customer to make their own cancellations without needing staff; more automated</a:t>
            </a:r>
          </a:p>
        </p:txBody>
      </p:sp>
    </p:spTree>
    <p:extLst>
      <p:ext uri="{BB962C8B-B14F-4D97-AF65-F5344CB8AC3E}">
        <p14:creationId xmlns:p14="http://schemas.microsoft.com/office/powerpoint/2010/main" val="24255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DD2EDD-2B77-6C78-B69B-45067151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763000" cy="47684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B1CB82-D3CA-A739-0756-E26F7414C87F}"/>
              </a:ext>
            </a:extLst>
          </p:cNvPr>
          <p:cNvSpPr/>
          <p:nvPr/>
        </p:nvSpPr>
        <p:spPr>
          <a:xfrm>
            <a:off x="3771900" y="914400"/>
            <a:ext cx="1600200" cy="1027020"/>
          </a:xfrm>
          <a:prstGeom prst="wedgeRoundRectCallout">
            <a:avLst>
              <a:gd name="adj1" fmla="val -80339"/>
              <a:gd name="adj2" fmla="val 49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Staff updated the capacity at each site and added the additional space that’s available for things like inflatables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C9AB0E-704D-5E89-BB90-43752F5A38FA}"/>
              </a:ext>
            </a:extLst>
          </p:cNvPr>
          <p:cNvSpPr/>
          <p:nvPr/>
        </p:nvSpPr>
        <p:spPr>
          <a:xfrm>
            <a:off x="838200" y="2286000"/>
            <a:ext cx="1600200" cy="660651"/>
          </a:xfrm>
          <a:prstGeom prst="wedgeRoundRectCallout">
            <a:avLst>
              <a:gd name="adj1" fmla="val 54223"/>
              <a:gd name="adj2" fmla="val 84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No alcohol allowed at parks without a bathroom, per previous policy.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F6BE64E-EB62-A194-B13B-32585547BF3B}"/>
              </a:ext>
            </a:extLst>
          </p:cNvPr>
          <p:cNvSpPr/>
          <p:nvPr/>
        </p:nvSpPr>
        <p:spPr>
          <a:xfrm>
            <a:off x="3886200" y="3075264"/>
            <a:ext cx="1600200" cy="887136"/>
          </a:xfrm>
          <a:prstGeom prst="wedgeRoundRectCallout">
            <a:avLst>
              <a:gd name="adj1" fmla="val -91860"/>
              <a:gd name="adj2" fmla="val 456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Parks with bathrooms allow alcohol only with an alcohol permit issued by the district. No alcohol may be sold.</a:t>
            </a:r>
          </a:p>
        </p:txBody>
      </p:sp>
    </p:spTree>
    <p:extLst>
      <p:ext uri="{BB962C8B-B14F-4D97-AF65-F5344CB8AC3E}">
        <p14:creationId xmlns:p14="http://schemas.microsoft.com/office/powerpoint/2010/main" val="743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98600-BC0A-309E-8C6C-190C6E9F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931327" cy="5867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C9AB0E-704D-5E89-BB90-43752F5A38FA}"/>
              </a:ext>
            </a:extLst>
          </p:cNvPr>
          <p:cNvSpPr/>
          <p:nvPr/>
        </p:nvSpPr>
        <p:spPr>
          <a:xfrm>
            <a:off x="1219200" y="304800"/>
            <a:ext cx="914400" cy="660651"/>
          </a:xfrm>
          <a:prstGeom prst="wedgeRoundRectCallout">
            <a:avLst>
              <a:gd name="adj1" fmla="val -65132"/>
              <a:gd name="adj2" fmla="val 107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Highlighted explicit music.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8C870BD-5064-5FF1-6F24-D65413493F90}"/>
              </a:ext>
            </a:extLst>
          </p:cNvPr>
          <p:cNvSpPr/>
          <p:nvPr/>
        </p:nvSpPr>
        <p:spPr>
          <a:xfrm>
            <a:off x="2514600" y="1600200"/>
            <a:ext cx="1600200" cy="990600"/>
          </a:xfrm>
          <a:prstGeom prst="wedgeRoundRectCallout">
            <a:avLst>
              <a:gd name="adj1" fmla="val -112713"/>
              <a:gd name="adj2" fmla="val -44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While code enforcement creates a code regarding decibels, we’ve added this for the time being.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7C62BD-8AFB-9A44-1CF4-22BA20C7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9884"/>
            <a:ext cx="2514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BE01E-5E27-570B-66BB-C1A9A8DDD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089812" cy="589514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976647A-0014-F67E-EDE5-BBA98BBB03CE}"/>
              </a:ext>
            </a:extLst>
          </p:cNvPr>
          <p:cNvSpPr/>
          <p:nvPr/>
        </p:nvSpPr>
        <p:spPr>
          <a:xfrm>
            <a:off x="4419600" y="3080514"/>
            <a:ext cx="1600200" cy="990600"/>
          </a:xfrm>
          <a:prstGeom prst="wedgeRoundRectCallout">
            <a:avLst>
              <a:gd name="adj1" fmla="val -112713"/>
              <a:gd name="adj2" fmla="val -44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Alcohol policy was updated per the current code regarding alcohol in the park.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8F8D19-4C2A-BCD4-029D-E94C65DA4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41" y="1447800"/>
            <a:ext cx="4572000" cy="69184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7163C9D-F88B-7859-1C40-5AB15EA23BBF}"/>
              </a:ext>
            </a:extLst>
          </p:cNvPr>
          <p:cNvSpPr/>
          <p:nvPr/>
        </p:nvSpPr>
        <p:spPr>
          <a:xfrm>
            <a:off x="4419600" y="3080514"/>
            <a:ext cx="1600200" cy="990600"/>
          </a:xfrm>
          <a:prstGeom prst="wedgeRoundRectCallout">
            <a:avLst>
              <a:gd name="adj1" fmla="val -4413"/>
              <a:gd name="adj2" fmla="val -145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Alcohol policy was updated per the current code regarding alcohol in the park.</a:t>
            </a:r>
          </a:p>
        </p:txBody>
      </p:sp>
    </p:spTree>
    <p:extLst>
      <p:ext uri="{BB962C8B-B14F-4D97-AF65-F5344CB8AC3E}">
        <p14:creationId xmlns:p14="http://schemas.microsoft.com/office/powerpoint/2010/main" val="1241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25428</TotalTime>
  <Words>501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Mountain House Community Services District 5.A. Approve the Picnic Rental Policies and Recommend to the Board for Adoption March 26, 2024</vt:lpstr>
      <vt:lpstr>Recommendation</vt:lpstr>
      <vt:lpstr>Discussion</vt:lpstr>
      <vt:lpstr>Suggestions</vt:lpstr>
      <vt:lpstr>Draft Policies</vt:lpstr>
      <vt:lpstr>PowerPoint Presentation</vt:lpstr>
      <vt:lpstr>PowerPoint Presentation</vt:lpstr>
      <vt:lpstr>PowerPoint Presentation</vt:lpstr>
      <vt:lpstr>PowerPoint Presentation</vt:lpstr>
      <vt:lpstr>Recommendation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Johnston, Laura [MH]</cp:lastModifiedBy>
  <cp:revision>480</cp:revision>
  <cp:lastPrinted>2020-05-13T19:44:37Z</cp:lastPrinted>
  <dcterms:created xsi:type="dcterms:W3CDTF">2015-03-23T03:11:09Z</dcterms:created>
  <dcterms:modified xsi:type="dcterms:W3CDTF">2024-03-26T23:41:42Z</dcterms:modified>
</cp:coreProperties>
</file>