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367" r:id="rId2"/>
    <p:sldId id="445" r:id="rId3"/>
    <p:sldId id="447" r:id="rId4"/>
    <p:sldId id="473" r:id="rId5"/>
    <p:sldId id="483" r:id="rId6"/>
    <p:sldId id="484" r:id="rId7"/>
    <p:sldId id="486" r:id="rId8"/>
    <p:sldId id="487" r:id="rId9"/>
    <p:sldId id="485" r:id="rId10"/>
    <p:sldId id="476" r:id="rId11"/>
    <p:sldId id="488" r:id="rId12"/>
    <p:sldId id="489" r:id="rId13"/>
    <p:sldId id="490" r:id="rId14"/>
    <p:sldId id="491" r:id="rId15"/>
    <p:sldId id="480" r:id="rId16"/>
    <p:sldId id="482" r:id="rId17"/>
    <p:sldId id="479" r:id="rId18"/>
    <p:sldId id="448" r:id="rId1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77"/>
    <a:srgbClr val="F1F0D1"/>
    <a:srgbClr val="809E57"/>
    <a:srgbClr val="7CA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005" autoAdjust="0"/>
  </p:normalViewPr>
  <p:slideViewPr>
    <p:cSldViewPr>
      <p:cViewPr varScale="1">
        <p:scale>
          <a:sx n="109" d="100"/>
          <a:sy n="109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r">
              <a:defRPr sz="1300"/>
            </a:lvl1pPr>
          </a:lstStyle>
          <a:p>
            <a:fld id="{BC07BBA4-1027-49FF-80F7-3FEE33AE7217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6" tIns="47104" rIns="94206" bIns="471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6" tIns="47104" rIns="94206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r">
              <a:defRPr sz="1300"/>
            </a:lvl1pPr>
          </a:lstStyle>
          <a:p>
            <a:fld id="{BDAC6648-4796-4DA9-8326-4E15776A9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C6648-4796-4DA9-8326-4E15776A95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3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669-0483-45CB-823E-0B33EBBC5CF6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95B-2F92-4136-9B92-5E769967E0DC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E43-0490-4B45-BFF8-539F4797CEF0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53F2-F4F5-4749-B349-C8795B4CAA3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C1BA-DAC9-4E8C-8169-4562694EE8A0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46C-6061-4CCF-B110-5736C915E71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856-758C-48D3-9374-AA1032A5171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38AE-E09D-41F6-9F08-450E70FEB9AA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9B8C-096D-473D-8A2B-145454F34CCB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997A61-33AA-41BE-A31E-48B256873792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0168-A182-4D8D-8606-4A18B8D2A4AC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5DE3D4-45EE-4656-BD6B-7CCDCA217C76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1" y="5105400"/>
            <a:ext cx="7494962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Mountain House Community Services District</a:t>
            </a:r>
            <a:br>
              <a:rPr lang="en-US" sz="2800" dirty="0"/>
            </a:br>
            <a:r>
              <a:rPr lang="en-US" sz="2400" dirty="0">
                <a:solidFill>
                  <a:schemeClr val="bg1"/>
                </a:solidFill>
                <a:latin typeface="+mn-lt"/>
              </a:rPr>
              <a:t>6.A.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Review and Discuss the Draft Version of the Picnic Rental Policy</a:t>
            </a:r>
            <a:br>
              <a:rPr lang="en-US" sz="2200" dirty="0">
                <a:latin typeface="+mn-lt"/>
              </a:rPr>
            </a:br>
            <a:r>
              <a:rPr lang="en-US" sz="2200" dirty="0"/>
              <a:t>February 21,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6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EC3B6-C9A2-54B7-7F83-DFC3EC5E5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0" y="457199"/>
            <a:ext cx="8333530" cy="57749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2313D-C5F8-6463-39E1-D810DEC2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04800"/>
            <a:ext cx="8458200" cy="587582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5A94037-185C-0AE5-E3A5-FCEB2AD69DAF}"/>
              </a:ext>
            </a:extLst>
          </p:cNvPr>
          <p:cNvSpPr/>
          <p:nvPr/>
        </p:nvSpPr>
        <p:spPr>
          <a:xfrm>
            <a:off x="3581400" y="3048000"/>
            <a:ext cx="1600200" cy="762000"/>
          </a:xfrm>
          <a:prstGeom prst="wedgeRoundRectCallout">
            <a:avLst>
              <a:gd name="adj1" fmla="val -71266"/>
              <a:gd name="adj2" fmla="val -12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All picnic areas will be available for online reservations</a:t>
            </a:r>
          </a:p>
        </p:txBody>
      </p:sp>
    </p:spTree>
    <p:extLst>
      <p:ext uri="{BB962C8B-B14F-4D97-AF65-F5344CB8AC3E}">
        <p14:creationId xmlns:p14="http://schemas.microsoft.com/office/powerpoint/2010/main" val="41502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23D7A-623A-00F1-39D1-117C88476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81000"/>
            <a:ext cx="8458200" cy="585106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5A94037-185C-0AE5-E3A5-FCEB2AD69DAF}"/>
              </a:ext>
            </a:extLst>
          </p:cNvPr>
          <p:cNvSpPr/>
          <p:nvPr/>
        </p:nvSpPr>
        <p:spPr>
          <a:xfrm>
            <a:off x="4343400" y="2286000"/>
            <a:ext cx="1600200" cy="762000"/>
          </a:xfrm>
          <a:prstGeom prst="wedgeRoundRectCallout">
            <a:avLst>
              <a:gd name="adj1" fmla="val -71266"/>
              <a:gd name="adj2" fmla="val -12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New matrix will make it easier for customers to see each available area and its amenities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B1CB82-D3CA-A739-0756-E26F7414C87F}"/>
              </a:ext>
            </a:extLst>
          </p:cNvPr>
          <p:cNvSpPr/>
          <p:nvPr/>
        </p:nvSpPr>
        <p:spPr>
          <a:xfrm>
            <a:off x="3048000" y="649380"/>
            <a:ext cx="1600200" cy="1027020"/>
          </a:xfrm>
          <a:prstGeom prst="wedgeRoundRectCallout">
            <a:avLst>
              <a:gd name="adj1" fmla="val 70492"/>
              <a:gd name="adj2" fmla="val -5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Standard regulations, most pulled from existing regulations with the addition of amplification and inflatables</a:t>
            </a:r>
          </a:p>
        </p:txBody>
      </p:sp>
    </p:spTree>
    <p:extLst>
      <p:ext uri="{BB962C8B-B14F-4D97-AF65-F5344CB8AC3E}">
        <p14:creationId xmlns:p14="http://schemas.microsoft.com/office/powerpoint/2010/main" val="7922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15ADB-4230-79A9-C4E5-9E9023F5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85093"/>
            <a:ext cx="8305800" cy="580887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5A94037-185C-0AE5-E3A5-FCEB2AD69DAF}"/>
              </a:ext>
            </a:extLst>
          </p:cNvPr>
          <p:cNvSpPr/>
          <p:nvPr/>
        </p:nvSpPr>
        <p:spPr>
          <a:xfrm>
            <a:off x="2590800" y="2057400"/>
            <a:ext cx="2286000" cy="1371600"/>
          </a:xfrm>
          <a:prstGeom prst="wedgeRoundRectCallout">
            <a:avLst>
              <a:gd name="adj1" fmla="val 60602"/>
              <a:gd name="adj2" fmla="val -19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New fees to reflect all-day usage (average rental less than 3 hours)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Deposit will equal cost of rentals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Base rate is the resident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Fees will be assessed with department’s Fee Assessment at future meeting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B1CB82-D3CA-A739-0756-E26F7414C87F}"/>
              </a:ext>
            </a:extLst>
          </p:cNvPr>
          <p:cNvSpPr/>
          <p:nvPr/>
        </p:nvSpPr>
        <p:spPr>
          <a:xfrm>
            <a:off x="3886200" y="457200"/>
            <a:ext cx="1600200" cy="1027020"/>
          </a:xfrm>
          <a:prstGeom prst="wedgeRoundRectCallout">
            <a:avLst>
              <a:gd name="adj1" fmla="val -67420"/>
              <a:gd name="adj2" fmla="val 54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Standard regulations, most pulled from existing regulations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460B2D1-DBB6-E810-738F-210B41BD86A0}"/>
              </a:ext>
            </a:extLst>
          </p:cNvPr>
          <p:cNvSpPr/>
          <p:nvPr/>
        </p:nvSpPr>
        <p:spPr>
          <a:xfrm>
            <a:off x="3279531" y="4301207"/>
            <a:ext cx="1600200" cy="1143000"/>
          </a:xfrm>
          <a:prstGeom prst="wedgeRoundRectCallout">
            <a:avLst>
              <a:gd name="adj1" fmla="val 60602"/>
              <a:gd name="adj2" fmla="val -19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Discount policy reflects discounts applied to athletic fields and tennis courts</a:t>
            </a:r>
          </a:p>
        </p:txBody>
      </p:sp>
    </p:spTree>
    <p:extLst>
      <p:ext uri="{BB962C8B-B14F-4D97-AF65-F5344CB8AC3E}">
        <p14:creationId xmlns:p14="http://schemas.microsoft.com/office/powerpoint/2010/main" val="10014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FFE51B-7C26-32D4-760C-5D4246B1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7" y="304800"/>
            <a:ext cx="8587305" cy="5866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B1CB82-D3CA-A739-0756-E26F7414C87F}"/>
              </a:ext>
            </a:extLst>
          </p:cNvPr>
          <p:cNvSpPr/>
          <p:nvPr/>
        </p:nvSpPr>
        <p:spPr>
          <a:xfrm>
            <a:off x="1981200" y="1295400"/>
            <a:ext cx="1600200" cy="1027020"/>
          </a:xfrm>
          <a:prstGeom prst="wedgeRoundRectCallout">
            <a:avLst>
              <a:gd name="adj1" fmla="val -67420"/>
              <a:gd name="adj2" fmla="val 54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Updated and simplified cancellation process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460B2D1-DBB6-E810-738F-210B41BD86A0}"/>
              </a:ext>
            </a:extLst>
          </p:cNvPr>
          <p:cNvSpPr/>
          <p:nvPr/>
        </p:nvSpPr>
        <p:spPr>
          <a:xfrm>
            <a:off x="3352800" y="1756831"/>
            <a:ext cx="1600200" cy="685800"/>
          </a:xfrm>
          <a:prstGeom prst="wedgeRoundRectCallout">
            <a:avLst>
              <a:gd name="adj1" fmla="val 60602"/>
              <a:gd name="adj2" fmla="val -19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Standard rules of conduct in all rental policies</a:t>
            </a:r>
          </a:p>
        </p:txBody>
      </p:sp>
    </p:spTree>
    <p:extLst>
      <p:ext uri="{BB962C8B-B14F-4D97-AF65-F5344CB8AC3E}">
        <p14:creationId xmlns:p14="http://schemas.microsoft.com/office/powerpoint/2010/main" val="7437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A7FF05-7F9C-46A6-3785-54C662AB9E52}"/>
              </a:ext>
            </a:extLst>
          </p:cNvPr>
          <p:cNvGrpSpPr/>
          <p:nvPr/>
        </p:nvGrpSpPr>
        <p:grpSpPr>
          <a:xfrm>
            <a:off x="1640340" y="1971625"/>
            <a:ext cx="2902148" cy="1741290"/>
            <a:chOff x="744" y="145602"/>
            <a:chExt cx="2902148" cy="17412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2A0FA7-92DF-43EE-7049-20EA0630C464}"/>
                </a:ext>
              </a:extLst>
            </p:cNvPr>
            <p:cNvSpPr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1CCD0D-946E-10AE-6A71-5F9DF5830932}"/>
                </a:ext>
              </a:extLst>
            </p:cNvPr>
            <p:cNvSpPr txBox="1"/>
            <p:nvPr/>
          </p:nvSpPr>
          <p:spPr>
            <a:xfrm>
              <a:off x="744" y="145602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Do the policies make sense?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FBD8F3-733A-C78C-C587-B764CA250E09}"/>
              </a:ext>
            </a:extLst>
          </p:cNvPr>
          <p:cNvGrpSpPr/>
          <p:nvPr/>
        </p:nvGrpSpPr>
        <p:grpSpPr>
          <a:xfrm>
            <a:off x="4832703" y="1971626"/>
            <a:ext cx="2902148" cy="1741289"/>
            <a:chOff x="3193107" y="145603"/>
            <a:chExt cx="2902148" cy="17412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53D547-7A19-2EF0-FDDE-E345C832BB47}"/>
                </a:ext>
              </a:extLst>
            </p:cNvPr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00C1FC-EDF8-AF93-AA06-9E65130F2520}"/>
                </a:ext>
              </a:extLst>
            </p:cNvPr>
            <p:cNvSpPr txBox="1"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Are they easy to understand?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6D478D-2A3D-B340-7548-4901987C4C16}"/>
              </a:ext>
            </a:extLst>
          </p:cNvPr>
          <p:cNvGrpSpPr/>
          <p:nvPr/>
        </p:nvGrpSpPr>
        <p:grpSpPr>
          <a:xfrm>
            <a:off x="3276600" y="4038600"/>
            <a:ext cx="2902148" cy="1741289"/>
            <a:chOff x="1637004" y="2212577"/>
            <a:chExt cx="2902148" cy="17412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CA157F-B212-DC09-816F-16DF61F95662}"/>
                </a:ext>
              </a:extLst>
            </p:cNvPr>
            <p:cNvSpPr/>
            <p:nvPr/>
          </p:nvSpPr>
          <p:spPr>
            <a:xfrm>
              <a:off x="1637004" y="2212577"/>
              <a:ext cx="2902148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88F842-1F4C-CB22-74BD-D5B14DC7F5B8}"/>
                </a:ext>
              </a:extLst>
            </p:cNvPr>
            <p:cNvSpPr txBox="1"/>
            <p:nvPr/>
          </p:nvSpPr>
          <p:spPr>
            <a:xfrm>
              <a:off x="1637004" y="2212577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dirty="0"/>
                <a:t>Do they meet the values of the Commission and Board?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9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A7FF05-7F9C-46A6-3785-54C662AB9E52}"/>
              </a:ext>
            </a:extLst>
          </p:cNvPr>
          <p:cNvGrpSpPr/>
          <p:nvPr/>
        </p:nvGrpSpPr>
        <p:grpSpPr>
          <a:xfrm>
            <a:off x="1909830" y="1981200"/>
            <a:ext cx="5370060" cy="2133600"/>
            <a:chOff x="744" y="145602"/>
            <a:chExt cx="5370060" cy="17412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2A0FA7-92DF-43EE-7049-20EA0630C464}"/>
                </a:ext>
              </a:extLst>
            </p:cNvPr>
            <p:cNvSpPr/>
            <p:nvPr/>
          </p:nvSpPr>
          <p:spPr>
            <a:xfrm>
              <a:off x="744" y="145603"/>
              <a:ext cx="5370060" cy="1741289"/>
            </a:xfrm>
            <a:prstGeom prst="rect">
              <a:avLst/>
            </a:prstGeom>
            <a:solidFill>
              <a:srgbClr val="7CADDD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1CCD0D-946E-10AE-6A71-5F9DF5830932}"/>
                </a:ext>
              </a:extLst>
            </p:cNvPr>
            <p:cNvSpPr txBox="1"/>
            <p:nvPr/>
          </p:nvSpPr>
          <p:spPr>
            <a:xfrm>
              <a:off x="744" y="145602"/>
              <a:ext cx="5293860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Do they serve the diverse user groups in Mountain House and Provide Exceptional Parks?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5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478866"/>
          </a:xfrm>
        </p:spPr>
        <p:txBody>
          <a:bodyPr>
            <a:norm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Staff recommends that the Commission review and discuss the Picnic Policy and make suggestions for implementation.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Chair will ask if anyone has clarifying questions.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Chair will open it to public comment for public and alternate Commissioners’ comments. 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Commission may incorporate community feedback.</a:t>
            </a:r>
          </a:p>
          <a:p>
            <a:pPr marL="228600" lvl="1" indent="-2286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Comments and suggestions will be incorporated in the DRAFT for the next meeting.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5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023360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Staff recommends that the Mountain House Parks and Recreation Commission (Commission) review and discuss the draft version of the Picnic Rental Policy and make recommendations for changes.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186439" cy="4174066"/>
          </a:xfrm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Board adopted the current Park Facility Use Policy on September 8, 2021.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Staff presented the Board an updated Parks Facility Use Policy at their regular meeting September 14, 2022. The proposed policies included parks, parks, picnic areas, special events and sports fields.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It was decided at that meeting the use policies would be established with the new Parks and Recreation Commission.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This policy contains both picnic spaces as well as fields which are now included in the new Athletic Field Rental Policy.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7C940-929E-2CAB-05A9-FC9CA7E89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45734"/>
            <a:ext cx="3191934" cy="43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There are currently 50 picnic tables located at all of the parks throughout Mountain House.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 of the tables are currently available for rent through our reservation system, Rec 1.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Several parks have clustered picnic tables (</a:t>
            </a:r>
            <a:r>
              <a:rPr lang="en-US" dirty="0" err="1">
                <a:solidFill>
                  <a:schemeClr val="tx1"/>
                </a:solidFill>
              </a:rPr>
              <a:t>Wicklund</a:t>
            </a:r>
            <a:r>
              <a:rPr lang="en-US" dirty="0">
                <a:solidFill>
                  <a:schemeClr val="tx1"/>
                </a:solidFill>
              </a:rPr>
              <a:t> Park), and several parks have random tables around the park (Bethany).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Several parks have a cluster of tables located underneath a shelter (Cordes) and offer additional amenities like bathrooms and an adjacent green space for additional rental opportunities (inflatables)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Each table can accommodate 6 adults.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There we 80 picnic rentals in 2023; 62 (77.5%) were “picnic areas” 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average rental was 3-4 hours long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50% were 4 or more hours long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 of the 80 rentals started before 10am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39 (25%) ended at or after 6pm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6 rentals were for organizations whose rentals averaged 3.5 hours long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only 1 instance were picnic areas rented back-to-back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Update policy to include Cordes Park or the new park coming to Dairy Drive and Joy Avenue.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 the 1-table picnic areas be on a first-come, first-served basis.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Identify picnic areas that are clustered, covered and have bathrooms as rentable places.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 all-day rentals, 8:00am until 1-hour prior to sunset.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Provide additional green space for rental at selected parks.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Provide restrictions on amplified sound.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Update fees to include all-day usage and change deposits to be equal to all-day rental fees.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9EE26-2F5D-1D6E-DC87-3D91F63E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027"/>
            <a:ext cx="4271283" cy="61221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2FB7015-B7BB-04F0-980A-81F19A8458B9}"/>
              </a:ext>
            </a:extLst>
          </p:cNvPr>
          <p:cNvSpPr/>
          <p:nvPr/>
        </p:nvSpPr>
        <p:spPr>
          <a:xfrm>
            <a:off x="1678441" y="4114800"/>
            <a:ext cx="1828800" cy="509546"/>
          </a:xfrm>
          <a:prstGeom prst="wedgeRoundRectCallout">
            <a:avLst>
              <a:gd name="adj1" fmla="val -45786"/>
              <a:gd name="adj2" fmla="val 77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Fields were removed an included in the new Athletic Field Policy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6271182-F852-7E95-4B55-BF8038FF31D2}"/>
              </a:ext>
            </a:extLst>
          </p:cNvPr>
          <p:cNvSpPr/>
          <p:nvPr/>
        </p:nvSpPr>
        <p:spPr>
          <a:xfrm>
            <a:off x="304800" y="533400"/>
            <a:ext cx="1828800" cy="661946"/>
          </a:xfrm>
          <a:prstGeom prst="wedgeRoundRectCallout">
            <a:avLst>
              <a:gd name="adj1" fmla="val 35464"/>
              <a:gd name="adj2" fmla="val 106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Hourly rate changed to a Daily Rate. Base rate is a Resident Fee. All discounts and add-ons added to base rate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486D163-5713-16C3-314B-DCF42CC3F04C}"/>
              </a:ext>
            </a:extLst>
          </p:cNvPr>
          <p:cNvSpPr/>
          <p:nvPr/>
        </p:nvSpPr>
        <p:spPr>
          <a:xfrm>
            <a:off x="918483" y="5049308"/>
            <a:ext cx="1828800" cy="509546"/>
          </a:xfrm>
          <a:prstGeom prst="wedgeRoundRectCallout">
            <a:avLst>
              <a:gd name="adj1" fmla="val 75368"/>
              <a:gd name="adj2" fmla="val 88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Rental hours will align with current </a:t>
            </a:r>
            <a:r>
              <a:rPr lang="en-US" sz="1000" dirty="0" err="1"/>
              <a:t>muni</a:t>
            </a:r>
            <a:r>
              <a:rPr lang="en-US" sz="1000" dirty="0"/>
              <a:t> code park hours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D4FDA4-DC2A-AF2B-B9AD-439C7C0909ED}"/>
              </a:ext>
            </a:extLst>
          </p:cNvPr>
          <p:cNvSpPr/>
          <p:nvPr/>
        </p:nvSpPr>
        <p:spPr>
          <a:xfrm>
            <a:off x="308883" y="528966"/>
            <a:ext cx="1828800" cy="661946"/>
          </a:xfrm>
          <a:prstGeom prst="wedgeRoundRectCallout">
            <a:avLst>
              <a:gd name="adj1" fmla="val -28478"/>
              <a:gd name="adj2" fmla="val 741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Hourly rate changed to a Daily Rate. Base rate is a Resident Fee. All discounts and add-ons added to base rate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0F2359-7899-3077-DEF3-FD113FF93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02" y="193532"/>
            <a:ext cx="4105477" cy="583516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D024A37-37E6-C349-5A15-73C9A3C34A5F}"/>
              </a:ext>
            </a:extLst>
          </p:cNvPr>
          <p:cNvSpPr/>
          <p:nvPr/>
        </p:nvSpPr>
        <p:spPr>
          <a:xfrm>
            <a:off x="3657600" y="2133600"/>
            <a:ext cx="1828800" cy="509546"/>
          </a:xfrm>
          <a:prstGeom prst="wedgeRoundRectCallout">
            <a:avLst>
              <a:gd name="adj1" fmla="val -45786"/>
              <a:gd name="adj2" fmla="val 77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Single picnic tables were removed and are available on a first-come, first-served basis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7D60E20-31AA-9C1A-38C4-396B596ACDE0}"/>
              </a:ext>
            </a:extLst>
          </p:cNvPr>
          <p:cNvSpPr/>
          <p:nvPr/>
        </p:nvSpPr>
        <p:spPr>
          <a:xfrm>
            <a:off x="4343400" y="4800600"/>
            <a:ext cx="1828800" cy="509546"/>
          </a:xfrm>
          <a:prstGeom prst="wedgeRoundRectCallout">
            <a:avLst>
              <a:gd name="adj1" fmla="val -45786"/>
              <a:gd name="adj2" fmla="val 77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Rentals with over 150 will require a new Special Event permit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6C4B10F-858D-80AF-5EF7-B406F6DDD680}"/>
              </a:ext>
            </a:extLst>
          </p:cNvPr>
          <p:cNvSpPr/>
          <p:nvPr/>
        </p:nvSpPr>
        <p:spPr>
          <a:xfrm>
            <a:off x="2747283" y="124137"/>
            <a:ext cx="1828800" cy="1581953"/>
          </a:xfrm>
          <a:prstGeom prst="wedgeRoundRectCallout">
            <a:avLst>
              <a:gd name="adj1" fmla="val 57579"/>
              <a:gd name="adj2" fmla="val 644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To simplify the rental process, picnic areas are available 6 months in advance but must be reserved at least 14 days prior to allow renter and staff time to collect all requirements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18C0D57-0FE2-C390-7824-559B155E4234}"/>
              </a:ext>
            </a:extLst>
          </p:cNvPr>
          <p:cNvSpPr/>
          <p:nvPr/>
        </p:nvSpPr>
        <p:spPr>
          <a:xfrm>
            <a:off x="6989885" y="2133600"/>
            <a:ext cx="1828800" cy="896153"/>
          </a:xfrm>
          <a:prstGeom prst="wedgeRoundRectCallout">
            <a:avLst>
              <a:gd name="adj1" fmla="val -41459"/>
              <a:gd name="adj2" fmla="val 63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Refunds for cancellations are easier for customers to understand and staff to process</a:t>
            </a:r>
          </a:p>
        </p:txBody>
      </p:sp>
    </p:spTree>
    <p:extLst>
      <p:ext uri="{BB962C8B-B14F-4D97-AF65-F5344CB8AC3E}">
        <p14:creationId xmlns:p14="http://schemas.microsoft.com/office/powerpoint/2010/main" val="24255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5" grpId="0" animBg="1"/>
      <p:bldP spid="15" grpId="1" animBg="1"/>
      <p:bldP spid="7" grpId="0" animBg="1"/>
      <p:bldP spid="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7583E-AEC4-F988-ADFA-27746F0A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0" y="152400"/>
            <a:ext cx="4278710" cy="60198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18C0D57-0FE2-C390-7824-559B155E4234}"/>
              </a:ext>
            </a:extLst>
          </p:cNvPr>
          <p:cNvSpPr/>
          <p:nvPr/>
        </p:nvSpPr>
        <p:spPr>
          <a:xfrm>
            <a:off x="5029200" y="762000"/>
            <a:ext cx="1828800" cy="896153"/>
          </a:xfrm>
          <a:prstGeom prst="wedgeRoundRectCallout">
            <a:avLst>
              <a:gd name="adj1" fmla="val -80401"/>
              <a:gd name="adj2" fmla="val -67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Reserved picnic areas have bathrooms, some exceptions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8400F7D-5B6E-BFB0-7C02-21953EE294EA}"/>
              </a:ext>
            </a:extLst>
          </p:cNvPr>
          <p:cNvSpPr/>
          <p:nvPr/>
        </p:nvSpPr>
        <p:spPr>
          <a:xfrm>
            <a:off x="4876800" y="1828801"/>
            <a:ext cx="1447800" cy="457200"/>
          </a:xfrm>
          <a:prstGeom prst="wedgeRoundRectCallout">
            <a:avLst>
              <a:gd name="adj1" fmla="val -71266"/>
              <a:gd name="adj2" fmla="val -12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Deleted to reflect current </a:t>
            </a:r>
            <a:r>
              <a:rPr lang="en-US" sz="1000" dirty="0" err="1"/>
              <a:t>muni</a:t>
            </a:r>
            <a:r>
              <a:rPr lang="en-US" sz="1000" dirty="0"/>
              <a:t> code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09C907-ED0C-02B7-DC93-9322744C25A3}"/>
              </a:ext>
            </a:extLst>
          </p:cNvPr>
          <p:cNvSpPr/>
          <p:nvPr/>
        </p:nvSpPr>
        <p:spPr>
          <a:xfrm>
            <a:off x="4876800" y="3200400"/>
            <a:ext cx="1600200" cy="762000"/>
          </a:xfrm>
          <a:prstGeom prst="wedgeRoundRectCallout">
            <a:avLst>
              <a:gd name="adj1" fmla="val -71266"/>
              <a:gd name="adj2" fmla="val -12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All picnic areas have capacities. Special event permits are required for park spaces only</a:t>
            </a:r>
          </a:p>
        </p:txBody>
      </p:sp>
    </p:spTree>
    <p:extLst>
      <p:ext uri="{BB962C8B-B14F-4D97-AF65-F5344CB8AC3E}">
        <p14:creationId xmlns:p14="http://schemas.microsoft.com/office/powerpoint/2010/main" val="23900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Draft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45734"/>
            <a:ext cx="4343401" cy="4402666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Staff has provided the Commission with a comprehensive draft that allows the renter to understand the rental process. </a:t>
            </a:r>
          </a:p>
          <a:p>
            <a:pPr marL="228600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and Updated topics include;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Definitions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Nonprofit Verification Process for discounts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Changed from hourly booking to all day booking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Restrictions on amplified sound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Change in rental calendar due dates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Change in cancellation days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Allows inflatables at select picnic areas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Removed the “Special Event” permit requirement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Outlines discounts for non-profits and additional fees for commercial users and non-residents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Change of fees and deposit amounts</a:t>
            </a:r>
          </a:p>
          <a:p>
            <a:pPr marL="521208" lvl="1" indent="-2286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Exclude animals from rental based on current </a:t>
            </a:r>
            <a:r>
              <a:rPr lang="en-US" dirty="0" err="1"/>
              <a:t>muni</a:t>
            </a:r>
            <a:r>
              <a:rPr lang="en-US" dirty="0"/>
              <a:t> code MH-4-12  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41148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A28E3-F2FA-C1FA-200E-E120DCA2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99027"/>
            <a:ext cx="3296919" cy="42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25286</TotalTime>
  <Words>915</Words>
  <Application>Microsoft Office PowerPoint</Application>
  <PresentationFormat>On-screen Show (4:3)</PresentationFormat>
  <Paragraphs>97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</vt:lpstr>
      <vt:lpstr>Mountain House Community Services District 6.A. Review and Discuss the Draft Version of the Picnic Rental Policy February 21, 2024</vt:lpstr>
      <vt:lpstr>Recommendation</vt:lpstr>
      <vt:lpstr>Discussion</vt:lpstr>
      <vt:lpstr>Discussion</vt:lpstr>
      <vt:lpstr>Discussion</vt:lpstr>
      <vt:lpstr>Suggestions</vt:lpstr>
      <vt:lpstr>PowerPoint Presentation</vt:lpstr>
      <vt:lpstr>PowerPoint Presentation</vt:lpstr>
      <vt:lpstr>Draft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Ask</vt:lpstr>
      <vt:lpstr>Questions to Ask</vt:lpstr>
      <vt:lpstr>Recommendation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House CSD Finance Overview</dc:title>
  <dc:creator>Don &amp; Sarah</dc:creator>
  <cp:lastModifiedBy>Johnston, Laura [MH]</cp:lastModifiedBy>
  <cp:revision>476</cp:revision>
  <cp:lastPrinted>2020-05-13T19:44:37Z</cp:lastPrinted>
  <dcterms:created xsi:type="dcterms:W3CDTF">2015-03-23T03:11:09Z</dcterms:created>
  <dcterms:modified xsi:type="dcterms:W3CDTF">2024-02-22T00:49:12Z</dcterms:modified>
</cp:coreProperties>
</file>