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367" r:id="rId2"/>
    <p:sldId id="445" r:id="rId3"/>
    <p:sldId id="473" r:id="rId4"/>
    <p:sldId id="450" r:id="rId5"/>
    <p:sldId id="451" r:id="rId6"/>
    <p:sldId id="472" r:id="rId7"/>
    <p:sldId id="484" r:id="rId8"/>
    <p:sldId id="483" r:id="rId9"/>
    <p:sldId id="485" r:id="rId10"/>
    <p:sldId id="486" r:id="rId11"/>
    <p:sldId id="487" r:id="rId12"/>
    <p:sldId id="488" r:id="rId13"/>
    <p:sldId id="480" r:id="rId14"/>
    <p:sldId id="479" r:id="rId15"/>
    <p:sldId id="448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F1F0D1"/>
    <a:srgbClr val="809E57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005" autoAdjust="0"/>
  </p:normalViewPr>
  <p:slideViewPr>
    <p:cSldViewPr>
      <p:cViewPr varScale="1">
        <p:scale>
          <a:sx n="109" d="100"/>
          <a:sy n="109" d="100"/>
        </p:scale>
        <p:origin x="114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5.A.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Approve Final Draft of the Tennis Court Rental Policy and Recommend to Board for Adoption</a:t>
            </a:r>
            <a:br>
              <a:rPr lang="en-US" sz="2200">
                <a:latin typeface="+mn-lt"/>
              </a:rPr>
            </a:br>
            <a:r>
              <a:rPr lang="en-US" sz="2200"/>
              <a:t>February 21, </a:t>
            </a:r>
            <a:r>
              <a:rPr lang="en-US" sz="2200" dirty="0"/>
              <a:t>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FCBA9-14E4-C2D3-EFDE-ED1D80F2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334"/>
            <a:ext cx="3886200" cy="601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75C74-CD6B-D685-ED60-AF3C240B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759"/>
            <a:ext cx="3838575" cy="603885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BDF903-131D-38F1-B3D2-BBC71B914E22}"/>
              </a:ext>
            </a:extLst>
          </p:cNvPr>
          <p:cNvSpPr/>
          <p:nvPr/>
        </p:nvSpPr>
        <p:spPr>
          <a:xfrm>
            <a:off x="1219200" y="3810000"/>
            <a:ext cx="1733550" cy="776957"/>
          </a:xfrm>
          <a:prstGeom prst="wedgeRoundRectCallout">
            <a:avLst>
              <a:gd name="adj1" fmla="val 5739"/>
              <a:gd name="adj2" fmla="val 88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Removed unneeded language. Large events at the courts already have bathrooms</a:t>
            </a:r>
          </a:p>
        </p:txBody>
      </p:sp>
    </p:spTree>
    <p:extLst>
      <p:ext uri="{BB962C8B-B14F-4D97-AF65-F5344CB8AC3E}">
        <p14:creationId xmlns:p14="http://schemas.microsoft.com/office/powerpoint/2010/main" val="2903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D710-F347-75B0-78C8-7D788636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914775" cy="601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03E3F-7372-C9BA-B3FC-E5E28B0D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7944"/>
            <a:ext cx="3848100" cy="591502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5E4A0AD-B496-A755-16B0-3008DF5B6B34}"/>
              </a:ext>
            </a:extLst>
          </p:cNvPr>
          <p:cNvSpPr/>
          <p:nvPr/>
        </p:nvSpPr>
        <p:spPr>
          <a:xfrm>
            <a:off x="5715000" y="914400"/>
            <a:ext cx="1447800" cy="457200"/>
          </a:xfrm>
          <a:prstGeom prst="wedgeRoundRectCallout">
            <a:avLst>
              <a:gd name="adj1" fmla="val 98568"/>
              <a:gd name="adj2" fmla="val 74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Updated refund policy to reduce transaction fees for district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F3F605-9978-C3E1-3BB4-EA8B419DEAD3}"/>
              </a:ext>
            </a:extLst>
          </p:cNvPr>
          <p:cNvSpPr/>
          <p:nvPr/>
        </p:nvSpPr>
        <p:spPr>
          <a:xfrm>
            <a:off x="2414588" y="3276600"/>
            <a:ext cx="2057400" cy="457200"/>
          </a:xfrm>
          <a:prstGeom prst="wedgeRoundRectCallout">
            <a:avLst>
              <a:gd name="adj1" fmla="val 60790"/>
              <a:gd name="adj2" fmla="val -190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5 cancellations will suspend accounts for 28 days</a:t>
            </a:r>
          </a:p>
        </p:txBody>
      </p:sp>
    </p:spTree>
    <p:extLst>
      <p:ext uri="{BB962C8B-B14F-4D97-AF65-F5344CB8AC3E}">
        <p14:creationId xmlns:p14="http://schemas.microsoft.com/office/powerpoint/2010/main" val="28459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83266-3012-7311-F831-21E2A9D6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076700" cy="597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9A394-A0C7-9DD2-6457-B0DD8806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0500"/>
            <a:ext cx="3886200" cy="593407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D0C7D8-02F0-3D71-9A87-86198A0DC947}"/>
              </a:ext>
            </a:extLst>
          </p:cNvPr>
          <p:cNvSpPr/>
          <p:nvPr/>
        </p:nvSpPr>
        <p:spPr>
          <a:xfrm>
            <a:off x="4573325" y="742950"/>
            <a:ext cx="1733550" cy="776957"/>
          </a:xfrm>
          <a:prstGeom prst="wedgeRoundRectCallout">
            <a:avLst>
              <a:gd name="adj1" fmla="val -76459"/>
              <a:gd name="adj2" fmla="val 39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Added per commission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3140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FF05-7F9C-46A6-3785-54C662AB9E52}"/>
              </a:ext>
            </a:extLst>
          </p:cNvPr>
          <p:cNvGrpSpPr/>
          <p:nvPr/>
        </p:nvGrpSpPr>
        <p:grpSpPr>
          <a:xfrm>
            <a:off x="1640340" y="1971625"/>
            <a:ext cx="2902148" cy="1741290"/>
            <a:chOff x="744" y="145602"/>
            <a:chExt cx="2902148" cy="1741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2A0FA7-92DF-43EE-7049-20EA0630C464}"/>
                </a:ext>
              </a:extLst>
            </p:cNvPr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CCD0D-946E-10AE-6A71-5F9DF5830932}"/>
                </a:ext>
              </a:extLst>
            </p:cNvPr>
            <p:cNvSpPr txBox="1"/>
            <p:nvPr/>
          </p:nvSpPr>
          <p:spPr>
            <a:xfrm>
              <a:off x="744" y="145602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 policies make sense? Are they easy to understand?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BD8F3-733A-C78C-C587-B764CA250E09}"/>
              </a:ext>
            </a:extLst>
          </p:cNvPr>
          <p:cNvGrpSpPr/>
          <p:nvPr/>
        </p:nvGrpSpPr>
        <p:grpSpPr>
          <a:xfrm>
            <a:off x="4832703" y="1971626"/>
            <a:ext cx="2902148" cy="1741289"/>
            <a:chOff x="3193107" y="145603"/>
            <a:chExt cx="2902148" cy="17412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53D547-7A19-2EF0-FDDE-E345C832BB47}"/>
                </a:ext>
              </a:extLst>
            </p:cNvPr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0C1FC-EDF8-AF93-AA06-9E65130F2520}"/>
                </a:ext>
              </a:extLst>
            </p:cNvPr>
            <p:cNvSpPr txBox="1"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they address the concerns of staff and public?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6D478D-2A3D-B340-7548-4901987C4C16}"/>
              </a:ext>
            </a:extLst>
          </p:cNvPr>
          <p:cNvGrpSpPr/>
          <p:nvPr/>
        </p:nvGrpSpPr>
        <p:grpSpPr>
          <a:xfrm>
            <a:off x="3276600" y="4038600"/>
            <a:ext cx="2902148" cy="1741289"/>
            <a:chOff x="1637004" y="2212577"/>
            <a:chExt cx="2902148" cy="1741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CA157F-B212-DC09-816F-16DF61F95662}"/>
                </a:ext>
              </a:extLst>
            </p:cNvPr>
            <p:cNvSpPr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88F842-1F4C-CB22-74BD-D5B14DC7F5B8}"/>
                </a:ext>
              </a:extLst>
            </p:cNvPr>
            <p:cNvSpPr txBox="1"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dirty="0"/>
                <a:t>Do they meet the values of the Commission and Board?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478866"/>
          </a:xfr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Chair will open it to public comment for public and alternate Commissioners’ comments.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Confirm that the DRAFT copy includes policies that address;</a:t>
            </a: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Opening up more court time 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Commercial users are limited to a single court and monthly hours to allow for more public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Long-term renters are able to book farther out</a:t>
            </a:r>
          </a:p>
          <a:p>
            <a:pPr marL="228600" lvl="1" indent="-2286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Commission may incorporate community feedback.</a:t>
            </a:r>
          </a:p>
          <a:p>
            <a:pPr marL="228600" lvl="1" indent="-2286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Additional changes may be incorporated in the DRAFT with a motion to amend or modify or bring back to a future meeting for approval.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(Commission) approve the draft version of the Tennis Court Rental Policy and recommend to Board for adoption.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tennis program has grown substantially since June 2020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50% increase in court utilization 5-8pm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 of 74% between 8-9pm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 of 9.5% in morning and mid-day utilizations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Reservations have increased 84% from 2021-2022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Reservations have increased 10% from 2022-2023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Several issues have either been observed by staff or have been shared with staff by members of the Board and tennis community.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Lessons, leagues and tournaments are taking up court time from public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Courts 1 and 2 are being used by Commercial Users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Commercial users have been granted more than 10 hours per week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Private rentals use their time for commercial use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Private rentals are using alias to book courts multiple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139441" cy="4023360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Board adopted the current Tennis Court Use Policy on June 10, 2020.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provided the Commission redlined copies of the current Tennis Court Use Policy.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redlines indicate outdated or improved policies.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Fees will not be changed and will be brought back after a Pricing Guideline Policy has been established and new fees are proposed.</a:t>
            </a: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83986-23A8-15AB-E001-87850626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13" y="1813561"/>
            <a:ext cx="3465730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45734"/>
            <a:ext cx="4343401" cy="44026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Staff provided the Commission with a new comprehensive draft at their January 17, 2024 meeting.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Commissioners commented and provided staff with changes and additions.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following draft contains Commissioners comments and suggestions.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C52DE-1400-37D3-AF5A-2ACCEA3C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45733"/>
            <a:ext cx="3350172" cy="43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55999-A3B0-70F5-E03A-10BB087E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4191000" cy="569297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9E5683F-D44D-493C-1141-615C6805D53C}"/>
              </a:ext>
            </a:extLst>
          </p:cNvPr>
          <p:cNvSpPr/>
          <p:nvPr/>
        </p:nvSpPr>
        <p:spPr>
          <a:xfrm>
            <a:off x="4572000" y="3505199"/>
            <a:ext cx="2286000" cy="776957"/>
          </a:xfrm>
          <a:prstGeom prst="wedgeRoundRectCallout">
            <a:avLst>
              <a:gd name="adj1" fmla="val -68382"/>
              <a:gd name="adj2" fmla="val 108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Removed non profit principal address requirement per Commission discussion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0A5F81-4DE6-2F6C-7C1E-392C18C7447E}"/>
              </a:ext>
            </a:extLst>
          </p:cNvPr>
          <p:cNvSpPr/>
          <p:nvPr/>
        </p:nvSpPr>
        <p:spPr>
          <a:xfrm>
            <a:off x="5162790" y="4648200"/>
            <a:ext cx="2286000" cy="776957"/>
          </a:xfrm>
          <a:prstGeom prst="wedgeRoundRectCallout">
            <a:avLst>
              <a:gd name="adj1" fmla="val -98382"/>
              <a:gd name="adj2" fmla="val 26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Added definition of Passive Play to identify common, public use with no lesson or competition component</a:t>
            </a:r>
          </a:p>
        </p:txBody>
      </p:sp>
    </p:spTree>
    <p:extLst>
      <p:ext uri="{BB962C8B-B14F-4D97-AF65-F5344CB8AC3E}">
        <p14:creationId xmlns:p14="http://schemas.microsoft.com/office/powerpoint/2010/main" val="25362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3DB6C-62F1-7C4F-7312-08B88CF5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3867150" cy="5943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9E5683F-D44D-493C-1141-615C6805D53C}"/>
              </a:ext>
            </a:extLst>
          </p:cNvPr>
          <p:cNvSpPr/>
          <p:nvPr/>
        </p:nvSpPr>
        <p:spPr>
          <a:xfrm>
            <a:off x="2743200" y="1524000"/>
            <a:ext cx="1447800" cy="776957"/>
          </a:xfrm>
          <a:prstGeom prst="wedgeRoundRectCallout">
            <a:avLst>
              <a:gd name="adj1" fmla="val -68382"/>
              <a:gd name="adj2" fmla="val -363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Removed non profit principal address requirement per Commission discussion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0A5F81-4DE6-2F6C-7C1E-392C18C7447E}"/>
              </a:ext>
            </a:extLst>
          </p:cNvPr>
          <p:cNvSpPr/>
          <p:nvPr/>
        </p:nvSpPr>
        <p:spPr>
          <a:xfrm>
            <a:off x="2743200" y="297321"/>
            <a:ext cx="1733550" cy="776957"/>
          </a:xfrm>
          <a:prstGeom prst="wedgeRoundRectCallout">
            <a:avLst>
              <a:gd name="adj1" fmla="val -76459"/>
              <a:gd name="adj2" fmla="val 39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Updated primetime hours based on commission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3CCCC5-97FF-1BE7-649A-86368AC1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52" y="228600"/>
            <a:ext cx="38576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9BD05-6EA3-1199-D807-136E0854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3905250" cy="603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7D72A-91B0-F2BB-F0CF-C2566895D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4048125" cy="596265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3C1B8A1-D8E9-CA5B-8E5F-A7CFB79353C5}"/>
              </a:ext>
            </a:extLst>
          </p:cNvPr>
          <p:cNvSpPr/>
          <p:nvPr/>
        </p:nvSpPr>
        <p:spPr>
          <a:xfrm>
            <a:off x="4573325" y="742950"/>
            <a:ext cx="1733550" cy="776957"/>
          </a:xfrm>
          <a:prstGeom prst="wedgeRoundRectCallout">
            <a:avLst>
              <a:gd name="adj1" fmla="val -76459"/>
              <a:gd name="adj2" fmla="val 39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Updated number of times to allow people to rent more often, Non residents have more restrictions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AFF9A99-04B2-4033-FF9F-6CF6F47511ED}"/>
              </a:ext>
            </a:extLst>
          </p:cNvPr>
          <p:cNvSpPr/>
          <p:nvPr/>
        </p:nvSpPr>
        <p:spPr>
          <a:xfrm>
            <a:off x="3094216" y="3352800"/>
            <a:ext cx="2544584" cy="1371600"/>
          </a:xfrm>
          <a:prstGeom prst="wedgeRoundRectCallout">
            <a:avLst>
              <a:gd name="adj1" fmla="val -70038"/>
              <a:gd name="adj2" fmla="val -55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Court 1 assigned for commercial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20 hours per week compared to 36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Up to 5 hours per day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Unlimited use during non primetime hours to encourage commercial users to use courts other times</a:t>
            </a:r>
          </a:p>
          <a:p>
            <a:endParaRPr lang="en-US" sz="10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430E640-10D7-453C-91FE-0880EFFCD12D}"/>
              </a:ext>
            </a:extLst>
          </p:cNvPr>
          <p:cNvSpPr/>
          <p:nvPr/>
        </p:nvSpPr>
        <p:spPr>
          <a:xfrm>
            <a:off x="2536300" y="1659396"/>
            <a:ext cx="2239783" cy="776957"/>
          </a:xfrm>
          <a:prstGeom prst="wedgeRoundRectCallout">
            <a:avLst>
              <a:gd name="adj1" fmla="val 76737"/>
              <a:gd name="adj2" fmla="val 33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Long term use for Commercial users</a:t>
            </a:r>
          </a:p>
          <a:p>
            <a:r>
              <a:rPr lang="en-US" sz="1000" dirty="0" err="1"/>
              <a:t>MHHS</a:t>
            </a:r>
            <a:r>
              <a:rPr lang="en-US" sz="1000" dirty="0"/>
              <a:t> does not allow lesson based commercial </a:t>
            </a:r>
            <a:r>
              <a:rPr lang="en-US" sz="1000" dirty="0" err="1"/>
              <a:t>uers</a:t>
            </a:r>
            <a:r>
              <a:rPr lang="en-US" sz="1000" dirty="0"/>
              <a:t>. League and tournaments are approved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8D35F39-ADA0-4B74-5F3A-4012D402A6FA}"/>
              </a:ext>
            </a:extLst>
          </p:cNvPr>
          <p:cNvSpPr/>
          <p:nvPr/>
        </p:nvSpPr>
        <p:spPr>
          <a:xfrm>
            <a:off x="6675813" y="3886201"/>
            <a:ext cx="1733550" cy="1226678"/>
          </a:xfrm>
          <a:prstGeom prst="wedgeRoundRectCallout">
            <a:avLst>
              <a:gd name="adj1" fmla="val -40224"/>
              <a:gd name="adj2" fmla="val 93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Tournaments are allowed at high school courts only as they use several courts for longer periods of time, leaving Central open primarily for lessons and public use </a:t>
            </a:r>
          </a:p>
        </p:txBody>
      </p:sp>
    </p:spTree>
    <p:extLst>
      <p:ext uri="{BB962C8B-B14F-4D97-AF65-F5344CB8AC3E}">
        <p14:creationId xmlns:p14="http://schemas.microsoft.com/office/powerpoint/2010/main" val="6411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B44ED-C2C1-A39E-33DA-AD0484E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905250" cy="6010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557BE-8365-8F43-C6A0-816C0AA1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99" y="114631"/>
            <a:ext cx="3819525" cy="59436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4F41A88-0F41-F4D5-EEB4-3BF7CA388D9D}"/>
              </a:ext>
            </a:extLst>
          </p:cNvPr>
          <p:cNvSpPr/>
          <p:nvPr/>
        </p:nvSpPr>
        <p:spPr>
          <a:xfrm>
            <a:off x="4704811" y="533400"/>
            <a:ext cx="1733550" cy="1226678"/>
          </a:xfrm>
          <a:prstGeom prst="wedgeRoundRectCallout">
            <a:avLst>
              <a:gd name="adj1" fmla="val -78905"/>
              <a:gd name="adj2" fmla="val 6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per commission discussion, walk-on use is allowed without a reservation however, they risk having to leave court if it has been reserved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FC352DB-8B76-5EE5-1622-3AC796CCA889}"/>
              </a:ext>
            </a:extLst>
          </p:cNvPr>
          <p:cNvSpPr/>
          <p:nvPr/>
        </p:nvSpPr>
        <p:spPr>
          <a:xfrm>
            <a:off x="2333625" y="3352800"/>
            <a:ext cx="1552575" cy="685800"/>
          </a:xfrm>
          <a:prstGeom prst="wedgeRoundRectCallout">
            <a:avLst>
              <a:gd name="adj1" fmla="val -39784"/>
              <a:gd name="adj2" fmla="val -82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Requirements for non profit verification changed per commission recommendation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50EBC07-A74E-4EC2-046A-3C1FBC7870FB}"/>
              </a:ext>
            </a:extLst>
          </p:cNvPr>
          <p:cNvSpPr/>
          <p:nvPr/>
        </p:nvSpPr>
        <p:spPr>
          <a:xfrm>
            <a:off x="4972050" y="3132197"/>
            <a:ext cx="1733550" cy="776957"/>
          </a:xfrm>
          <a:prstGeom prst="wedgeRoundRectCallout">
            <a:avLst>
              <a:gd name="adj1" fmla="val 34750"/>
              <a:gd name="adj2" fmla="val -69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Updated number of times to allow people to rent more often, Non residents have more restrictions</a:t>
            </a:r>
          </a:p>
        </p:txBody>
      </p:sp>
    </p:spTree>
    <p:extLst>
      <p:ext uri="{BB962C8B-B14F-4D97-AF65-F5344CB8AC3E}">
        <p14:creationId xmlns:p14="http://schemas.microsoft.com/office/powerpoint/2010/main" val="36106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25194</TotalTime>
  <Words>652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Mountain House Community Services District 5.A. Approve Final Draft of the Tennis Court Rental Policy and Recommend to Board for Adoption February 21, 2024</vt:lpstr>
      <vt:lpstr>Recommendation</vt:lpstr>
      <vt:lpstr>Discussion</vt:lpstr>
      <vt:lpstr>Current Policies</vt:lpstr>
      <vt:lpstr>Draft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Ask</vt:lpstr>
      <vt:lpstr>Recommendation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477</cp:revision>
  <cp:lastPrinted>2020-05-13T19:44:37Z</cp:lastPrinted>
  <dcterms:created xsi:type="dcterms:W3CDTF">2015-03-23T03:11:09Z</dcterms:created>
  <dcterms:modified xsi:type="dcterms:W3CDTF">2024-02-22T00:42:35Z</dcterms:modified>
</cp:coreProperties>
</file>