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367" r:id="rId2"/>
    <p:sldId id="445" r:id="rId3"/>
    <p:sldId id="447" r:id="rId4"/>
    <p:sldId id="473" r:id="rId5"/>
    <p:sldId id="474" r:id="rId6"/>
    <p:sldId id="450" r:id="rId7"/>
    <p:sldId id="451" r:id="rId8"/>
    <p:sldId id="472" r:id="rId9"/>
    <p:sldId id="475" r:id="rId10"/>
    <p:sldId id="476" r:id="rId11"/>
    <p:sldId id="477" r:id="rId12"/>
    <p:sldId id="478" r:id="rId13"/>
    <p:sldId id="480" r:id="rId14"/>
    <p:sldId id="482" r:id="rId15"/>
    <p:sldId id="479" r:id="rId16"/>
    <p:sldId id="448" r:id="rId17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77"/>
    <a:srgbClr val="F1F0D1"/>
    <a:srgbClr val="809E57"/>
    <a:srgbClr val="7CA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005" autoAdjust="0"/>
  </p:normalViewPr>
  <p:slideViewPr>
    <p:cSldViewPr>
      <p:cViewPr>
        <p:scale>
          <a:sx n="110" d="100"/>
          <a:sy n="11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/>
          <a:lstStyle>
            <a:lvl1pPr algn="r">
              <a:defRPr sz="1300"/>
            </a:lvl1pPr>
          </a:lstStyle>
          <a:p>
            <a:fld id="{BC07BBA4-1027-49FF-80F7-3FEE33AE7217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6" tIns="47104" rIns="94206" bIns="471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6" tIns="47104" rIns="94206" bIns="471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4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 anchor="b"/>
          <a:lstStyle>
            <a:lvl1pPr algn="r">
              <a:defRPr sz="1300"/>
            </a:lvl1pPr>
          </a:lstStyle>
          <a:p>
            <a:fld id="{BDAC6648-4796-4DA9-8326-4E15776A9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7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C6648-4796-4DA9-8326-4E15776A954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3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669-0483-45CB-823E-0B33EBBC5CF6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97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095B-2F92-4136-9B92-5E769967E0DC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3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E43-0490-4B45-BFF8-539F4797CEF0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1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53F2-F4F5-4749-B349-C8795B4CAA3E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4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C1BA-DAC9-4E8C-8169-4562694EE8A0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246C-6061-4CCF-B110-5736C915E71E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C856-758C-48D3-9374-AA1032A5171E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38AE-E09D-41F6-9F08-450E70FEB9AA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9B8C-096D-473D-8A2B-145454F34CCB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2997A61-33AA-41BE-A31E-48B256873792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4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0168-A182-4D8D-8606-4A18B8D2A4AC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6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5DE3D4-45EE-4656-BD6B-7CCDCA217C76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0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1" y="5105400"/>
            <a:ext cx="7494962" cy="1524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Mountain House Community Services District</a:t>
            </a:r>
            <a:br>
              <a:rPr lang="en-US" sz="2800" dirty="0"/>
            </a:br>
            <a:r>
              <a:rPr lang="en-US" sz="2400" dirty="0">
                <a:solidFill>
                  <a:schemeClr val="bg1"/>
                </a:solidFill>
                <a:latin typeface="+mn-lt"/>
              </a:rPr>
              <a:t>5.A.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Approve Final Draft of the Athletic Field Rental Policies and Recommend to Board for Adoption</a:t>
            </a:r>
            <a:br>
              <a:rPr lang="en-US" sz="2200" dirty="0">
                <a:latin typeface="+mn-lt"/>
              </a:rPr>
            </a:br>
            <a:r>
              <a:rPr lang="en-US" sz="2200" dirty="0"/>
              <a:t>January 17,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762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5157B-0099-CD9E-AA0D-A37DA621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299"/>
            <a:ext cx="9144000" cy="5877402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9452F6B-9844-A353-F17A-E50635F6E299}"/>
              </a:ext>
            </a:extLst>
          </p:cNvPr>
          <p:cNvSpPr/>
          <p:nvPr/>
        </p:nvSpPr>
        <p:spPr>
          <a:xfrm>
            <a:off x="3429000" y="400391"/>
            <a:ext cx="1496260" cy="609600"/>
          </a:xfrm>
          <a:prstGeom prst="wedgeRoundRectCallout">
            <a:avLst>
              <a:gd name="adj1" fmla="val -97209"/>
              <a:gd name="adj2" fmla="val 639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Same as previous policy, listed in current MUNI code or standard</a:t>
            </a:r>
          </a:p>
        </p:txBody>
      </p:sp>
    </p:spTree>
    <p:extLst>
      <p:ext uri="{BB962C8B-B14F-4D97-AF65-F5344CB8AC3E}">
        <p14:creationId xmlns:p14="http://schemas.microsoft.com/office/powerpoint/2010/main" val="2376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0869F-356B-6FBB-4EBD-09DD4CF29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927"/>
            <a:ext cx="9144000" cy="591014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9452F6B-9844-A353-F17A-E50635F6E299}"/>
              </a:ext>
            </a:extLst>
          </p:cNvPr>
          <p:cNvSpPr/>
          <p:nvPr/>
        </p:nvSpPr>
        <p:spPr>
          <a:xfrm>
            <a:off x="3657600" y="1905000"/>
            <a:ext cx="1496260" cy="381000"/>
          </a:xfrm>
          <a:prstGeom prst="wedgeRoundRectCallout">
            <a:avLst>
              <a:gd name="adj1" fmla="val -101865"/>
              <a:gd name="adj2" fmla="val 46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Fees are not changing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24228B8-242D-E9A7-519E-F54CBC6D77BD}"/>
              </a:ext>
            </a:extLst>
          </p:cNvPr>
          <p:cNvSpPr/>
          <p:nvPr/>
        </p:nvSpPr>
        <p:spPr>
          <a:xfrm>
            <a:off x="3657600" y="2667000"/>
            <a:ext cx="1496260" cy="685800"/>
          </a:xfrm>
          <a:prstGeom prst="wedgeRoundRectCallout">
            <a:avLst>
              <a:gd name="adj1" fmla="val -101865"/>
              <a:gd name="adj2" fmla="val 46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Same discounts as represented in field rental policies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61A3BA2-3CEA-BE28-53FC-34C05BFF199C}"/>
              </a:ext>
            </a:extLst>
          </p:cNvPr>
          <p:cNvSpPr/>
          <p:nvPr/>
        </p:nvSpPr>
        <p:spPr>
          <a:xfrm>
            <a:off x="3429000" y="5181600"/>
            <a:ext cx="2438400" cy="914400"/>
          </a:xfrm>
          <a:prstGeom prst="wedgeRoundRectCallout">
            <a:avLst>
              <a:gd name="adj1" fmla="val -83227"/>
              <a:gd name="adj2" fmla="val -697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Refunds under $15 per transaction will be applied as a credit to their court reserve accounting to reduce transaction fees charged to District by </a:t>
            </a:r>
            <a:r>
              <a:rPr lang="en-US" sz="1000" dirty="0" err="1"/>
              <a:t>CourtReserve</a:t>
            </a:r>
            <a:endParaRPr lang="en-US" sz="10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D04BF2B-291D-32C0-46C2-587C272324E4}"/>
              </a:ext>
            </a:extLst>
          </p:cNvPr>
          <p:cNvSpPr/>
          <p:nvPr/>
        </p:nvSpPr>
        <p:spPr>
          <a:xfrm>
            <a:off x="7086600" y="609600"/>
            <a:ext cx="1322763" cy="609600"/>
          </a:xfrm>
          <a:prstGeom prst="wedgeRoundRectCallout">
            <a:avLst>
              <a:gd name="adj1" fmla="val -49301"/>
              <a:gd name="adj2" fmla="val 1706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Cancellations made within 6 days are not allowed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3E5DEBE-775B-6B84-0DDB-5D1613DA22C0}"/>
              </a:ext>
            </a:extLst>
          </p:cNvPr>
          <p:cNvSpPr/>
          <p:nvPr/>
        </p:nvSpPr>
        <p:spPr>
          <a:xfrm>
            <a:off x="3986818" y="3717073"/>
            <a:ext cx="1322763" cy="609600"/>
          </a:xfrm>
          <a:prstGeom prst="wedgeRoundRectCallout">
            <a:avLst>
              <a:gd name="adj1" fmla="val 68546"/>
              <a:gd name="adj2" fmla="val 1035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Denied or cancelled permits have right to appeal</a:t>
            </a:r>
          </a:p>
        </p:txBody>
      </p:sp>
    </p:spTree>
    <p:extLst>
      <p:ext uri="{BB962C8B-B14F-4D97-AF65-F5344CB8AC3E}">
        <p14:creationId xmlns:p14="http://schemas.microsoft.com/office/powerpoint/2010/main" val="27552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C0753-5263-4E00-3ADA-586D05A4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2400"/>
            <a:ext cx="4648679" cy="6058525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9452F6B-9844-A353-F17A-E50635F6E299}"/>
              </a:ext>
            </a:extLst>
          </p:cNvPr>
          <p:cNvSpPr/>
          <p:nvPr/>
        </p:nvSpPr>
        <p:spPr>
          <a:xfrm>
            <a:off x="1828800" y="533400"/>
            <a:ext cx="1496260" cy="457200"/>
          </a:xfrm>
          <a:prstGeom prst="wedgeRoundRectCallout">
            <a:avLst>
              <a:gd name="adj1" fmla="val 82636"/>
              <a:gd name="adj2" fmla="val 1491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General Rules of Conduct</a:t>
            </a:r>
          </a:p>
        </p:txBody>
      </p:sp>
      <p:pic>
        <p:nvPicPr>
          <p:cNvPr id="6" name="Picture 5" descr="Tennis ball resting on white line">
            <a:extLst>
              <a:ext uri="{FF2B5EF4-FFF2-40B4-BE49-F238E27FC236}">
                <a16:creationId xmlns:a16="http://schemas.microsoft.com/office/drawing/2014/main" id="{C7D8D6AB-C533-866C-B788-7B132520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6523"/>
            <a:ext cx="3581400" cy="23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to 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A7FF05-7F9C-46A6-3785-54C662AB9E52}"/>
              </a:ext>
            </a:extLst>
          </p:cNvPr>
          <p:cNvGrpSpPr/>
          <p:nvPr/>
        </p:nvGrpSpPr>
        <p:grpSpPr>
          <a:xfrm>
            <a:off x="1640340" y="1971625"/>
            <a:ext cx="2902148" cy="1741290"/>
            <a:chOff x="744" y="145602"/>
            <a:chExt cx="2902148" cy="17412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2A0FA7-92DF-43EE-7049-20EA0630C464}"/>
                </a:ext>
              </a:extLst>
            </p:cNvPr>
            <p:cNvSpPr/>
            <p:nvPr/>
          </p:nvSpPr>
          <p:spPr>
            <a:xfrm>
              <a:off x="744" y="145603"/>
              <a:ext cx="2902148" cy="1741289"/>
            </a:xfrm>
            <a:prstGeom prst="rect">
              <a:avLst/>
            </a:prstGeom>
            <a:solidFill>
              <a:srgbClr val="7CADDD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1CCD0D-946E-10AE-6A71-5F9DF5830932}"/>
                </a:ext>
              </a:extLst>
            </p:cNvPr>
            <p:cNvSpPr txBox="1"/>
            <p:nvPr/>
          </p:nvSpPr>
          <p:spPr>
            <a:xfrm>
              <a:off x="744" y="145602"/>
              <a:ext cx="2902148" cy="174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Do the policies make sense? Are they easy to understand?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FBD8F3-733A-C78C-C587-B764CA250E09}"/>
              </a:ext>
            </a:extLst>
          </p:cNvPr>
          <p:cNvGrpSpPr/>
          <p:nvPr/>
        </p:nvGrpSpPr>
        <p:grpSpPr>
          <a:xfrm>
            <a:off x="4832703" y="1971626"/>
            <a:ext cx="2902148" cy="1741289"/>
            <a:chOff x="3193107" y="145603"/>
            <a:chExt cx="2902148" cy="17412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53D547-7A19-2EF0-FDDE-E345C832BB47}"/>
                </a:ext>
              </a:extLst>
            </p:cNvPr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solidFill>
              <a:srgbClr val="7CADDD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00C1FC-EDF8-AF93-AA06-9E65130F2520}"/>
                </a:ext>
              </a:extLst>
            </p:cNvPr>
            <p:cNvSpPr txBox="1"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Do they address the concerns of staff and public?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6D478D-2A3D-B340-7548-4901987C4C16}"/>
              </a:ext>
            </a:extLst>
          </p:cNvPr>
          <p:cNvGrpSpPr/>
          <p:nvPr/>
        </p:nvGrpSpPr>
        <p:grpSpPr>
          <a:xfrm>
            <a:off x="3276600" y="4038600"/>
            <a:ext cx="2902148" cy="1741289"/>
            <a:chOff x="1637004" y="2212577"/>
            <a:chExt cx="2902148" cy="17412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CA157F-B212-DC09-816F-16DF61F95662}"/>
                </a:ext>
              </a:extLst>
            </p:cNvPr>
            <p:cNvSpPr/>
            <p:nvPr/>
          </p:nvSpPr>
          <p:spPr>
            <a:xfrm>
              <a:off x="1637004" y="2212577"/>
              <a:ext cx="2902148" cy="1741289"/>
            </a:xfrm>
            <a:prstGeom prst="rect">
              <a:avLst/>
            </a:prstGeom>
            <a:solidFill>
              <a:srgbClr val="7CADDD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88F842-1F4C-CB22-74BD-D5B14DC7F5B8}"/>
                </a:ext>
              </a:extLst>
            </p:cNvPr>
            <p:cNvSpPr txBox="1"/>
            <p:nvPr/>
          </p:nvSpPr>
          <p:spPr>
            <a:xfrm>
              <a:off x="1637004" y="2212577"/>
              <a:ext cx="2902148" cy="174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dirty="0"/>
                <a:t>Do they meet the values of the Commission and Board?</a:t>
              </a:r>
              <a:endParaRPr lang="en-US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9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to 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A7FF05-7F9C-46A6-3785-54C662AB9E52}"/>
              </a:ext>
            </a:extLst>
          </p:cNvPr>
          <p:cNvGrpSpPr/>
          <p:nvPr/>
        </p:nvGrpSpPr>
        <p:grpSpPr>
          <a:xfrm>
            <a:off x="1909830" y="1981200"/>
            <a:ext cx="5370060" cy="2133600"/>
            <a:chOff x="744" y="145602"/>
            <a:chExt cx="5370060" cy="17412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2A0FA7-92DF-43EE-7049-20EA0630C464}"/>
                </a:ext>
              </a:extLst>
            </p:cNvPr>
            <p:cNvSpPr/>
            <p:nvPr/>
          </p:nvSpPr>
          <p:spPr>
            <a:xfrm>
              <a:off x="744" y="145603"/>
              <a:ext cx="5370060" cy="1741289"/>
            </a:xfrm>
            <a:prstGeom prst="rect">
              <a:avLst/>
            </a:prstGeom>
            <a:solidFill>
              <a:srgbClr val="7CADDD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1CCD0D-946E-10AE-6A71-5F9DF5830932}"/>
                </a:ext>
              </a:extLst>
            </p:cNvPr>
            <p:cNvSpPr txBox="1"/>
            <p:nvPr/>
          </p:nvSpPr>
          <p:spPr>
            <a:xfrm>
              <a:off x="744" y="145602"/>
              <a:ext cx="5293860" cy="174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Do they serve the diverse user groups in Mountain House and Provide Exceptional Parks?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85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86404" cy="4478866"/>
          </a:xfrm>
        </p:spPr>
        <p:txBody>
          <a:bodyPr>
            <a:normAutofit fontScale="77500" lnSpcReduction="20000"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Staff recommends that the Commission review and discuss the current Tennis Court Use Policy and make suggestions for implementation.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Chair will ask if anyone has clarifying questions.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Chair will open it to public comment for public and alternate Commissioners’ comments.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Confirm that the DRAFT copy includes policies that address;</a:t>
            </a:r>
            <a:endParaRPr lang="en-US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Opening up more court time 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Commercial users are limited to a single court and monthly hours to allow for more public use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Private renters are booking courts, paying fees, submitting insurance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Renters are not cancelling their rentals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Long-term renters are able to book farther out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Court 1 is designated for commercial use opening up other courts for public use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Only 3 courts at </a:t>
            </a:r>
            <a:r>
              <a:rPr lang="en-US" sz="2000" dirty="0" err="1">
                <a:solidFill>
                  <a:schemeClr val="tx1"/>
                </a:solidFill>
              </a:rPr>
              <a:t>MHHS</a:t>
            </a:r>
            <a:r>
              <a:rPr lang="en-US" sz="2000" dirty="0">
                <a:solidFill>
                  <a:schemeClr val="tx1"/>
                </a:solidFill>
              </a:rPr>
              <a:t> are used for commercial use (less lessons), opening other courts for public use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Commission may incorporate community feedback.</a:t>
            </a:r>
          </a:p>
          <a:p>
            <a:pPr marL="228600" lvl="1" indent="-2286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Comments and suggestions will be incorporated in the DRAFT for the next meeting.</a:t>
            </a:r>
            <a:endParaRPr lang="en-US" dirty="0"/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5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7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86404" cy="4023360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/>
              <a:t>Staff recommends that the Mountain House Parks and Recreation Commission (Commission) review and discuss the draft version of the Tennis Court Rental Policy and make recommendations for changes.</a:t>
            </a:r>
            <a:endParaRPr lang="en-US" dirty="0"/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5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4186439" cy="4174066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Board adopted the current Tennis Court Use Policy on June 10, 2020.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 order to address the growing tennis program in Mountain House and to prepare for the addition of a Tennis facility at Central Park as part of Phase 2, it’s necessary to update the Tennis Court Rental Policies.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F9E38-2FC1-5663-B7DF-1875DF237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856620"/>
            <a:ext cx="3518270" cy="42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2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0" cy="4174066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tennis program has grown substantially since June 2020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50% increase in court utilization 5-8pm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Increase of 74% between 8-9pm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Increase of 9.5% in morning and mid-day utilizations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Reservations have increased 84% from 2021-2022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Reservations have increased 10% from 2022-2023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0" cy="4174066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increase in reservations and court utilization demonstrate the popularity of tennis in Mountain House.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Several issues have either been observed by staff or have been shared with staff by members of the Board and tennis community.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Not enough </a:t>
            </a:r>
            <a:r>
              <a:rPr lang="en-US" dirty="0">
                <a:solidFill>
                  <a:schemeClr val="tx1"/>
                </a:solidFill>
              </a:rPr>
              <a:t>courts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Commercial users (lessons, leagues, tournaments) were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taking up court time </a:t>
            </a:r>
            <a:r>
              <a:rPr lang="en-US" dirty="0">
                <a:solidFill>
                  <a:schemeClr val="tx1"/>
                </a:solidFill>
              </a:rPr>
              <a:t>during peak hours, prohibiting public use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Private renters are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using their reservations for commercial use </a:t>
            </a:r>
            <a:r>
              <a:rPr lang="en-US" dirty="0">
                <a:solidFill>
                  <a:schemeClr val="tx1"/>
                </a:solidFill>
              </a:rPr>
              <a:t>(no oversight)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Renters are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cancelling their rentals </a:t>
            </a:r>
            <a:r>
              <a:rPr lang="en-US" dirty="0">
                <a:solidFill>
                  <a:schemeClr val="tx1"/>
                </a:solidFill>
              </a:rPr>
              <a:t>too close to their rental date, not giving the public enough time to rent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Renters are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creating aliases </a:t>
            </a:r>
            <a:r>
              <a:rPr lang="en-US" dirty="0">
                <a:solidFill>
                  <a:schemeClr val="tx1"/>
                </a:solidFill>
              </a:rPr>
              <a:t>and booking courts multiple times per day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Long-term renters are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not going through formal rental process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Courts 1 and 2 </a:t>
            </a:r>
            <a:r>
              <a:rPr lang="en-US" dirty="0">
                <a:solidFill>
                  <a:schemeClr val="tx1"/>
                </a:solidFill>
              </a:rPr>
              <a:t>are often being used by commercial users at the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same times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All of the courts </a:t>
            </a:r>
            <a:r>
              <a:rPr lang="en-US" dirty="0">
                <a:solidFill>
                  <a:schemeClr val="tx1"/>
                </a:solidFill>
              </a:rPr>
              <a:t>at the high school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are booked for tournaments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3139441" cy="4023360"/>
          </a:xfrm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Staff have provided the Commission redlined copies of the current Tennis Court Use Policy.</a:t>
            </a:r>
          </a:p>
          <a:p>
            <a:pPr marL="228600" indent="-2286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redlines indicate outdated or improved policies.</a:t>
            </a:r>
          </a:p>
          <a:p>
            <a:pPr marL="228600" indent="-2286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Fees will not be changed and will be brought back after a Pricing Guideline Policy has been established and new fees are proposed.</a:t>
            </a:r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C83986-23A8-15AB-E001-87850626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613" y="1813561"/>
            <a:ext cx="3465730" cy="4511039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98D61A5-C8B0-58D2-B36D-25D362410010}"/>
              </a:ext>
            </a:extLst>
          </p:cNvPr>
          <p:cNvSpPr/>
          <p:nvPr/>
        </p:nvSpPr>
        <p:spPr>
          <a:xfrm>
            <a:off x="3067594" y="2057400"/>
            <a:ext cx="1816019" cy="1219200"/>
          </a:xfrm>
          <a:prstGeom prst="wedgeRoundRectCallout">
            <a:avLst>
              <a:gd name="adj1" fmla="val 65083"/>
              <a:gd name="adj2" fmla="val 398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#2: Long-term reservations should be made 28 days in advance of first day of reservation period, but reservations can be made 3 months in advance to reduce staff time managing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5A87CE4-6CBF-932E-0BE2-F3C9E86B31D7}"/>
              </a:ext>
            </a:extLst>
          </p:cNvPr>
          <p:cNvSpPr/>
          <p:nvPr/>
        </p:nvSpPr>
        <p:spPr>
          <a:xfrm>
            <a:off x="2825931" y="3033152"/>
            <a:ext cx="1968419" cy="1370753"/>
          </a:xfrm>
          <a:prstGeom prst="wedgeRoundRectCallout">
            <a:avLst>
              <a:gd name="adj1" fmla="val 67484"/>
              <a:gd name="adj2" fmla="val -76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#8: based on historical use, the time should be set to per day and per month; recommend no more than 5 hours per day during “peak hours” and no more than 30 hours per month; commercial users are renting courts 30-36 hours per week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7EEF08A-F048-F5B0-6379-A4F42E5E0CFA}"/>
              </a:ext>
            </a:extLst>
          </p:cNvPr>
          <p:cNvSpPr/>
          <p:nvPr/>
        </p:nvSpPr>
        <p:spPr>
          <a:xfrm>
            <a:off x="2825931" y="3962400"/>
            <a:ext cx="1968419" cy="1370753"/>
          </a:xfrm>
          <a:prstGeom prst="wedgeRoundRectCallout">
            <a:avLst>
              <a:gd name="adj1" fmla="val 67041"/>
              <a:gd name="adj2" fmla="val -413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#3: for individuals, they can book up to 14 days in advance to allow the public more flexibility but they can only rent 1 hour per week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0013743-9C9F-44A2-28F0-D4C4C9CB81BB}"/>
              </a:ext>
            </a:extLst>
          </p:cNvPr>
          <p:cNvSpPr/>
          <p:nvPr/>
        </p:nvSpPr>
        <p:spPr>
          <a:xfrm>
            <a:off x="5634445" y="3172037"/>
            <a:ext cx="1968419" cy="1370753"/>
          </a:xfrm>
          <a:prstGeom prst="wedgeRoundRectCallout">
            <a:avLst>
              <a:gd name="adj1" fmla="val -40023"/>
              <a:gd name="adj2" fmla="val 679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Cancellations will only be allowed up to 7 days before otherwise they’d lose their fees. The court may stay “reserved” but if it’s empty, the public can use on a first-come basis. But because rental fees are only $3, the amount will stay as a credit for a future use</a:t>
            </a:r>
          </a:p>
        </p:txBody>
      </p:sp>
    </p:spTree>
    <p:extLst>
      <p:ext uri="{BB962C8B-B14F-4D97-AF65-F5344CB8AC3E}">
        <p14:creationId xmlns:p14="http://schemas.microsoft.com/office/powerpoint/2010/main" val="28098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Draft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845734"/>
            <a:ext cx="4343401" cy="4402666"/>
          </a:xfrm>
        </p:spPr>
        <p:txBody>
          <a:bodyPr>
            <a:normAutofit fontScale="92500"/>
          </a:bodyPr>
          <a:lstStyle/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Staff has provided the Commission with a comprehensive draft that allows the renter to understand the rental process. 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New and Updated topics include;</a:t>
            </a:r>
          </a:p>
          <a:p>
            <a:pPr marL="4114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NEW Definitions</a:t>
            </a:r>
          </a:p>
          <a:p>
            <a:pPr marL="4114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NEW Nonprofit Verification Process</a:t>
            </a:r>
          </a:p>
          <a:p>
            <a:pPr marL="4114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UPDATED booking deadlines </a:t>
            </a:r>
          </a:p>
          <a:p>
            <a:pPr marL="4114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NEW #1 Court allocation for commercial users</a:t>
            </a:r>
          </a:p>
          <a:p>
            <a:pPr marL="4114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NEW Classifications of users</a:t>
            </a:r>
          </a:p>
          <a:p>
            <a:pPr marL="4114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NEW discounts based on Classifications</a:t>
            </a:r>
          </a:p>
          <a:p>
            <a:pPr marL="4114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UPDATED cancellation policy</a:t>
            </a:r>
          </a:p>
          <a:p>
            <a:pPr marL="4114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NEW appeal process</a:t>
            </a:r>
          </a:p>
          <a:p>
            <a:pPr marL="4114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C52DE-1400-37D3-AF5A-2ACCEA3CE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45733"/>
            <a:ext cx="3350172" cy="43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5E6625-F160-E506-5CDE-D3E9EF832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859"/>
            <a:ext cx="9144000" cy="5840281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9452F6B-9844-A353-F17A-E50635F6E299}"/>
              </a:ext>
            </a:extLst>
          </p:cNvPr>
          <p:cNvSpPr/>
          <p:nvPr/>
        </p:nvSpPr>
        <p:spPr>
          <a:xfrm>
            <a:off x="4267200" y="1447800"/>
            <a:ext cx="2133600" cy="1524000"/>
          </a:xfrm>
          <a:prstGeom prst="wedgeRoundRectCallout">
            <a:avLst>
              <a:gd name="adj1" fmla="val -78584"/>
              <a:gd name="adj2" fmla="val -20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Policy updated to allow renters the option to book 2 weeks out, 1 hour per week</a:t>
            </a:r>
          </a:p>
          <a:p>
            <a:endParaRPr lang="en-US" sz="1000" dirty="0"/>
          </a:p>
          <a:p>
            <a:r>
              <a:rPr lang="en-US" sz="1000" dirty="0"/>
              <a:t>Commercial users are allowed to rent 28 days in advance for up to 90 days to allow to ensure their long-term programs and reduce staff time to manage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C54AC9D-0E29-546B-3C28-459514F16D65}"/>
              </a:ext>
            </a:extLst>
          </p:cNvPr>
          <p:cNvSpPr/>
          <p:nvPr/>
        </p:nvSpPr>
        <p:spPr>
          <a:xfrm>
            <a:off x="4282440" y="2209800"/>
            <a:ext cx="2133600" cy="2057400"/>
          </a:xfrm>
          <a:prstGeom prst="wedgeRoundRectCallout">
            <a:avLst>
              <a:gd name="adj1" fmla="val -78584"/>
              <a:gd name="adj2" fmla="val -20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Commercial User is better defined as ANY program that collects a fee, regardless if they are a nonprofit or youth program. </a:t>
            </a:r>
          </a:p>
          <a:p>
            <a:endParaRPr lang="en-US" sz="1000" dirty="0"/>
          </a:p>
          <a:p>
            <a:r>
              <a:rPr lang="en-US" sz="1000" dirty="0"/>
              <a:t>NEW: to address public concern the courts are always booked by commercial users, this policy would limit all commercial use to court 1. </a:t>
            </a:r>
            <a:r>
              <a:rPr lang="en-US" sz="1000" dirty="0" err="1"/>
              <a:t>MHHS</a:t>
            </a:r>
            <a:r>
              <a:rPr lang="en-US" sz="1000" dirty="0"/>
              <a:t> does not allow commercial use.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B85DBDE-153C-09BA-C8A7-02D7FB3873F5}"/>
              </a:ext>
            </a:extLst>
          </p:cNvPr>
          <p:cNvSpPr/>
          <p:nvPr/>
        </p:nvSpPr>
        <p:spPr>
          <a:xfrm>
            <a:off x="4282440" y="5349247"/>
            <a:ext cx="1828800" cy="421076"/>
          </a:xfrm>
          <a:prstGeom prst="wedgeRoundRectCallout">
            <a:avLst>
              <a:gd name="adj1" fmla="val -78584"/>
              <a:gd name="adj2" fmla="val -20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This allows for half of the open courts at </a:t>
            </a:r>
            <a:r>
              <a:rPr lang="en-US" sz="1000" dirty="0" err="1"/>
              <a:t>MHHS</a:t>
            </a:r>
            <a:r>
              <a:rPr lang="en-US" sz="1000" dirty="0"/>
              <a:t> be open for public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8D024A37-37E6-C349-5A15-73C9A3C34A5F}"/>
              </a:ext>
            </a:extLst>
          </p:cNvPr>
          <p:cNvSpPr/>
          <p:nvPr/>
        </p:nvSpPr>
        <p:spPr>
          <a:xfrm>
            <a:off x="3124200" y="1319254"/>
            <a:ext cx="1828800" cy="1119146"/>
          </a:xfrm>
          <a:prstGeom prst="wedgeRoundRectCallout">
            <a:avLst>
              <a:gd name="adj1" fmla="val 60464"/>
              <a:gd name="adj2" fmla="val -368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This new policy would allow a private user the option to pre-book their courts, but then they’d have to apply like the other groups and submit deposit, application fee and insurance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02DD9592-FE48-9C76-6897-00028A2AD292}"/>
              </a:ext>
            </a:extLst>
          </p:cNvPr>
          <p:cNvSpPr/>
          <p:nvPr/>
        </p:nvSpPr>
        <p:spPr>
          <a:xfrm>
            <a:off x="5615940" y="3354477"/>
            <a:ext cx="1828800" cy="547651"/>
          </a:xfrm>
          <a:prstGeom prst="wedgeRoundRectCallout">
            <a:avLst>
              <a:gd name="adj1" fmla="val 9512"/>
              <a:gd name="adj2" fmla="val -1253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This may help prohibit cancellations as they will be marked on their accounts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8B84D1F-AA57-3F18-743E-22F07C80673E}"/>
              </a:ext>
            </a:extLst>
          </p:cNvPr>
          <p:cNvSpPr/>
          <p:nvPr/>
        </p:nvSpPr>
        <p:spPr>
          <a:xfrm>
            <a:off x="5349240" y="4871655"/>
            <a:ext cx="2362200" cy="1077089"/>
          </a:xfrm>
          <a:prstGeom prst="wedgeRoundRectCallout">
            <a:avLst>
              <a:gd name="adj1" fmla="val -23622"/>
              <a:gd name="adj2" fmla="val -817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Anytime a lesson is on the court wherein the instructor is being paid is considered a “Private Lessons” and must apply. This may be harder to monitor</a:t>
            </a:r>
          </a:p>
        </p:txBody>
      </p:sp>
    </p:spTree>
    <p:extLst>
      <p:ext uri="{BB962C8B-B14F-4D97-AF65-F5344CB8AC3E}">
        <p14:creationId xmlns:p14="http://schemas.microsoft.com/office/powerpoint/2010/main" val="253620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75457-0632-A079-79DF-F2C647948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002"/>
            <a:ext cx="9144000" cy="5887995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9452F6B-9844-A353-F17A-E50635F6E299}"/>
              </a:ext>
            </a:extLst>
          </p:cNvPr>
          <p:cNvSpPr/>
          <p:nvPr/>
        </p:nvSpPr>
        <p:spPr>
          <a:xfrm>
            <a:off x="4038600" y="1524000"/>
            <a:ext cx="1496260" cy="1524000"/>
          </a:xfrm>
          <a:prstGeom prst="wedgeRoundRectCallout">
            <a:avLst>
              <a:gd name="adj1" fmla="val -78584"/>
              <a:gd name="adj2" fmla="val -20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Similar classifications for the field users; prioritizes nonprofits, youth and organizations with 75% or more MH residents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5220B80-159A-794C-2CAD-59EFC5C0F82E}"/>
              </a:ext>
            </a:extLst>
          </p:cNvPr>
          <p:cNvSpPr/>
          <p:nvPr/>
        </p:nvSpPr>
        <p:spPr>
          <a:xfrm>
            <a:off x="6930520" y="4114800"/>
            <a:ext cx="1496260" cy="762000"/>
          </a:xfrm>
          <a:prstGeom prst="wedgeRoundRectCallout">
            <a:avLst>
              <a:gd name="adj1" fmla="val -30276"/>
              <a:gd name="adj2" fmla="val -1014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Insurance is only required for groups submitting application for commercial use and long-term use</a:t>
            </a:r>
          </a:p>
        </p:txBody>
      </p:sp>
    </p:spTree>
    <p:extLst>
      <p:ext uri="{BB962C8B-B14F-4D97-AF65-F5344CB8AC3E}">
        <p14:creationId xmlns:p14="http://schemas.microsoft.com/office/powerpoint/2010/main" val="2048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25105</TotalTime>
  <Words>1114</Words>
  <Application>Microsoft Office PowerPoint</Application>
  <PresentationFormat>On-screen Show (4:3)</PresentationFormat>
  <Paragraphs>100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</vt:lpstr>
      <vt:lpstr>Retrospect</vt:lpstr>
      <vt:lpstr>Mountain House Community Services District 5.A. Approve Final Draft of the Athletic Field Rental Policies and Recommend to Board for Adoption January 17, 2024</vt:lpstr>
      <vt:lpstr>Recommendation</vt:lpstr>
      <vt:lpstr>Discussion</vt:lpstr>
      <vt:lpstr>Discussion</vt:lpstr>
      <vt:lpstr>Discussion</vt:lpstr>
      <vt:lpstr>Current Policies</vt:lpstr>
      <vt:lpstr>Draft Policies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to Ask</vt:lpstr>
      <vt:lpstr>Questions to Ask</vt:lpstr>
      <vt:lpstr>Recommendation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House CSD Finance Overview</dc:title>
  <dc:creator>Don &amp; Sarah</dc:creator>
  <cp:lastModifiedBy>Johnston, Laura [MH]</cp:lastModifiedBy>
  <cp:revision>470</cp:revision>
  <cp:lastPrinted>2020-05-13T19:44:37Z</cp:lastPrinted>
  <dcterms:created xsi:type="dcterms:W3CDTF">2015-03-23T03:11:09Z</dcterms:created>
  <dcterms:modified xsi:type="dcterms:W3CDTF">2024-01-17T23:42:02Z</dcterms:modified>
</cp:coreProperties>
</file>