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sldIdLst>
    <p:sldId id="367" r:id="rId2"/>
    <p:sldId id="445" r:id="rId3"/>
    <p:sldId id="447" r:id="rId4"/>
    <p:sldId id="450" r:id="rId5"/>
    <p:sldId id="451" r:id="rId6"/>
    <p:sldId id="465" r:id="rId7"/>
    <p:sldId id="466" r:id="rId8"/>
    <p:sldId id="467" r:id="rId9"/>
    <p:sldId id="468" r:id="rId10"/>
    <p:sldId id="469" r:id="rId11"/>
    <p:sldId id="470" r:id="rId12"/>
    <p:sldId id="471" r:id="rId13"/>
    <p:sldId id="472" r:id="rId14"/>
    <p:sldId id="452" r:id="rId15"/>
    <p:sldId id="474" r:id="rId16"/>
    <p:sldId id="473" r:id="rId17"/>
    <p:sldId id="448"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3" r:id="rId35"/>
    <p:sldId id="494" r:id="rId36"/>
    <p:sldId id="495" r:id="rId37"/>
    <p:sldId id="496" r:id="rId38"/>
    <p:sldId id="497" r:id="rId39"/>
    <p:sldId id="498" r:id="rId40"/>
    <p:sldId id="499" r:id="rId41"/>
    <p:sldId id="500" r:id="rId42"/>
    <p:sldId id="428" r:id="rId4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18FA78-866D-4916-A369-198C9B545851}">
          <p14:sldIdLst>
            <p14:sldId id="367"/>
            <p14:sldId id="445"/>
            <p14:sldId id="447"/>
            <p14:sldId id="450"/>
            <p14:sldId id="451"/>
            <p14:sldId id="465"/>
            <p14:sldId id="466"/>
            <p14:sldId id="467"/>
            <p14:sldId id="468"/>
            <p14:sldId id="469"/>
            <p14:sldId id="470"/>
            <p14:sldId id="471"/>
            <p14:sldId id="472"/>
            <p14:sldId id="452"/>
            <p14:sldId id="474"/>
            <p14:sldId id="473"/>
            <p14:sldId id="448"/>
            <p14:sldId id="476"/>
            <p14:sldId id="477"/>
            <p14:sldId id="478"/>
            <p14:sldId id="479"/>
            <p14:sldId id="480"/>
            <p14:sldId id="481"/>
            <p14:sldId id="482"/>
            <p14:sldId id="483"/>
            <p14:sldId id="484"/>
            <p14:sldId id="485"/>
            <p14:sldId id="486"/>
            <p14:sldId id="487"/>
            <p14:sldId id="488"/>
            <p14:sldId id="489"/>
            <p14:sldId id="490"/>
            <p14:sldId id="491"/>
            <p14:sldId id="493"/>
            <p14:sldId id="494"/>
            <p14:sldId id="495"/>
            <p14:sldId id="496"/>
            <p14:sldId id="497"/>
            <p14:sldId id="498"/>
            <p14:sldId id="499"/>
            <p14:sldId id="500"/>
            <p14:sldId id="4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77"/>
    <a:srgbClr val="F1F0D1"/>
    <a:srgbClr val="809E57"/>
    <a:srgbClr val="7CA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6005" autoAdjust="0"/>
  </p:normalViewPr>
  <p:slideViewPr>
    <p:cSldViewPr>
      <p:cViewPr varScale="1">
        <p:scale>
          <a:sx n="109" d="100"/>
          <a:sy n="109" d="100"/>
        </p:scale>
        <p:origin x="170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06" tIns="47104" rIns="94206" bIns="47104" rtlCol="0"/>
          <a:lstStyle>
            <a:lvl1pPr algn="l">
              <a:defRPr sz="1300"/>
            </a:lvl1pPr>
          </a:lstStyle>
          <a:p>
            <a:endParaRPr lang="en-US" dirty="0"/>
          </a:p>
        </p:txBody>
      </p:sp>
      <p:sp>
        <p:nvSpPr>
          <p:cNvPr id="3" name="Date Placeholder 2"/>
          <p:cNvSpPr>
            <a:spLocks noGrp="1"/>
          </p:cNvSpPr>
          <p:nvPr>
            <p:ph type="dt" idx="1"/>
          </p:nvPr>
        </p:nvSpPr>
        <p:spPr>
          <a:xfrm>
            <a:off x="4023095" y="2"/>
            <a:ext cx="3077739" cy="469424"/>
          </a:xfrm>
          <a:prstGeom prst="rect">
            <a:avLst/>
          </a:prstGeom>
        </p:spPr>
        <p:txBody>
          <a:bodyPr vert="horz" lIns="94206" tIns="47104" rIns="94206" bIns="47104" rtlCol="0"/>
          <a:lstStyle>
            <a:lvl1pPr algn="r">
              <a:defRPr sz="1300"/>
            </a:lvl1pPr>
          </a:lstStyle>
          <a:p>
            <a:fld id="{BC07BBA4-1027-49FF-80F7-3FEE33AE7217}" type="datetimeFigureOut">
              <a:rPr lang="en-US" smtClean="0"/>
              <a:t>1/17/2024</a:t>
            </a:fld>
            <a:endParaRPr lang="en-US" dirty="0"/>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206" tIns="47104" rIns="94206" bIns="4710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6" tIns="47104" rIns="94206" bIns="471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69424"/>
          </a:xfrm>
          <a:prstGeom prst="rect">
            <a:avLst/>
          </a:prstGeom>
        </p:spPr>
        <p:txBody>
          <a:bodyPr vert="horz" lIns="94206" tIns="47104" rIns="94206" bIns="4710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5" y="8917424"/>
            <a:ext cx="3077739" cy="469424"/>
          </a:xfrm>
          <a:prstGeom prst="rect">
            <a:avLst/>
          </a:prstGeom>
        </p:spPr>
        <p:txBody>
          <a:bodyPr vert="horz" lIns="94206" tIns="47104" rIns="94206" bIns="47104" rtlCol="0" anchor="b"/>
          <a:lstStyle>
            <a:lvl1pPr algn="r">
              <a:defRPr sz="1300"/>
            </a:lvl1pPr>
          </a:lstStyle>
          <a:p>
            <a:fld id="{BDAC6648-4796-4DA9-8326-4E15776A9541}" type="slidenum">
              <a:rPr lang="en-US" smtClean="0"/>
              <a:t>‹#›</a:t>
            </a:fld>
            <a:endParaRPr lang="en-US" dirty="0"/>
          </a:p>
        </p:txBody>
      </p:sp>
    </p:spTree>
    <p:extLst>
      <p:ext uri="{BB962C8B-B14F-4D97-AF65-F5344CB8AC3E}">
        <p14:creationId xmlns:p14="http://schemas.microsoft.com/office/powerpoint/2010/main" val="354667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C6648-4796-4DA9-8326-4E15776A9541}" type="slidenum">
              <a:rPr lang="en-US" smtClean="0"/>
              <a:t>1</a:t>
            </a:fld>
            <a:endParaRPr lang="en-US" dirty="0"/>
          </a:p>
        </p:txBody>
      </p:sp>
    </p:spTree>
    <p:extLst>
      <p:ext uri="{BB962C8B-B14F-4D97-AF65-F5344CB8AC3E}">
        <p14:creationId xmlns:p14="http://schemas.microsoft.com/office/powerpoint/2010/main" val="221693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C6648-4796-4DA9-8326-4E15776A9541}" type="slidenum">
              <a:rPr lang="en-US" smtClean="0"/>
              <a:t>18</a:t>
            </a:fld>
            <a:endParaRPr lang="en-US" dirty="0"/>
          </a:p>
        </p:txBody>
      </p:sp>
    </p:spTree>
    <p:extLst>
      <p:ext uri="{BB962C8B-B14F-4D97-AF65-F5344CB8AC3E}">
        <p14:creationId xmlns:p14="http://schemas.microsoft.com/office/powerpoint/2010/main" val="221693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C6648-4796-4DA9-8326-4E15776A9541}" type="slidenum">
              <a:rPr lang="en-US" smtClean="0"/>
              <a:t>34</a:t>
            </a:fld>
            <a:endParaRPr lang="en-US" dirty="0"/>
          </a:p>
        </p:txBody>
      </p:sp>
    </p:spTree>
    <p:extLst>
      <p:ext uri="{BB962C8B-B14F-4D97-AF65-F5344CB8AC3E}">
        <p14:creationId xmlns:p14="http://schemas.microsoft.com/office/powerpoint/2010/main" val="221693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163669-0483-45CB-823E-0B33EBBC5CF6}" type="datetime1">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97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A5095B-2F92-4136-9B92-5E769967E0DC}" type="datetime1">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76423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71E43-0490-4B45-BFF8-539F4797CEF0}" type="datetime1">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215341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253F2-F4F5-4749-B349-C8795B4CAA3E}" type="datetime1">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163624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2C1BA-DAC9-4E8C-8169-4562694EE8A0}" type="datetime1">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643E66-C977-4FF7-BF34-0DD5D76385E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03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4246C-6061-4CCF-B110-5736C915E71E}" type="datetime1">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2920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DC856-758C-48D3-9374-AA1032A5171E}" type="datetime1">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20718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7F38AE-E09D-41F6-9F08-450E70FEB9AA}" type="datetime1">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4502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959B8C-096D-473D-8A2B-145454F34CCB}" type="datetime1">
              <a:rPr lang="en-US" smtClean="0"/>
              <a:t>1/17/2024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123997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997A61-33AA-41BE-A31E-48B256873792}" type="datetime1">
              <a:rPr lang="en-US" smtClean="0"/>
              <a:t>1/17/2024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643E66-C977-4FF7-BF34-0DD5D76385E1}" type="slidenum">
              <a:rPr lang="en-US" smtClean="0"/>
              <a:t>‹#›</a:t>
            </a:fld>
            <a:endParaRPr lang="en-US" dirty="0"/>
          </a:p>
        </p:txBody>
      </p:sp>
    </p:spTree>
    <p:extLst>
      <p:ext uri="{BB962C8B-B14F-4D97-AF65-F5344CB8AC3E}">
        <p14:creationId xmlns:p14="http://schemas.microsoft.com/office/powerpoint/2010/main" val="7339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A40168-A182-4D8D-8606-4A18B8D2A4AC}" type="datetime1">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643E66-C977-4FF7-BF34-0DD5D76385E1}" type="slidenum">
              <a:rPr lang="en-US" smtClean="0"/>
              <a:t>‹#›</a:t>
            </a:fld>
            <a:endParaRPr lang="en-US" dirty="0"/>
          </a:p>
        </p:txBody>
      </p:sp>
    </p:spTree>
    <p:extLst>
      <p:ext uri="{BB962C8B-B14F-4D97-AF65-F5344CB8AC3E}">
        <p14:creationId xmlns:p14="http://schemas.microsoft.com/office/powerpoint/2010/main" val="193476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5DE3D4-45EE-4656-BD6B-7CCDCA217C76}" type="datetime1">
              <a:rPr lang="en-US" smtClean="0"/>
              <a:t>1/17/2024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3643E66-C977-4FF7-BF34-0DD5D76385E1}"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01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1" y="5105400"/>
            <a:ext cx="7494962" cy="1524000"/>
          </a:xfrm>
        </p:spPr>
        <p:txBody>
          <a:bodyPr>
            <a:noAutofit/>
          </a:bodyPr>
          <a:lstStyle/>
          <a:p>
            <a:pPr algn="ctr"/>
            <a:r>
              <a:rPr lang="en-US" sz="3200" dirty="0"/>
              <a:t>Mountain House Community Services District</a:t>
            </a:r>
            <a:br>
              <a:rPr lang="en-US" sz="2800" dirty="0"/>
            </a:br>
            <a:r>
              <a:rPr lang="en-US" sz="2000" dirty="0">
                <a:solidFill>
                  <a:schemeClr val="bg1"/>
                </a:solidFill>
                <a:latin typeface="+mn-lt"/>
              </a:rPr>
              <a:t>5.A. </a:t>
            </a:r>
            <a:r>
              <a:rPr lang="en-US" sz="2000" dirty="0">
                <a:effectLst/>
                <a:latin typeface="+mn-lt"/>
                <a:ea typeface="Calibri" panose="020F0502020204030204" pitchFamily="34" charset="0"/>
              </a:rPr>
              <a:t>Approve Final Draft of the Athletic Field Rental Policies and Recommend to Board for Adoption</a:t>
            </a:r>
            <a:br>
              <a:rPr lang="en-US" sz="2200" dirty="0">
                <a:latin typeface="+mn-lt"/>
              </a:rPr>
            </a:br>
            <a:r>
              <a:rPr lang="en-US" sz="2200" dirty="0"/>
              <a:t>January 17, 2024</a:t>
            </a:r>
          </a:p>
        </p:txBody>
      </p:sp>
      <p:sp>
        <p:nvSpPr>
          <p:cNvPr id="4" name="Slide Number Placeholder 3"/>
          <p:cNvSpPr>
            <a:spLocks noGrp="1"/>
          </p:cNvSpPr>
          <p:nvPr>
            <p:ph type="sldNum" sz="quarter" idx="12"/>
          </p:nvPr>
        </p:nvSpPr>
        <p:spPr/>
        <p:txBody>
          <a:bodyPr/>
          <a:lstStyle/>
          <a:p>
            <a:fld id="{03643E66-C977-4FF7-BF34-0DD5D76385E1}" type="slidenum">
              <a:rPr lang="en-US" smtClean="0"/>
              <a:t>1</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76200"/>
            <a:ext cx="4800600" cy="4800600"/>
          </a:xfrm>
          <a:prstGeom prst="rect">
            <a:avLst/>
          </a:prstGeom>
        </p:spPr>
      </p:pic>
    </p:spTree>
    <p:extLst>
      <p:ext uri="{BB962C8B-B14F-4D97-AF65-F5344CB8AC3E}">
        <p14:creationId xmlns:p14="http://schemas.microsoft.com/office/powerpoint/2010/main" val="359312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10</a:t>
            </a:fld>
            <a:endParaRPr lang="en-US" dirty="0"/>
          </a:p>
        </p:txBody>
      </p:sp>
      <p:pic>
        <p:nvPicPr>
          <p:cNvPr id="5" name="Picture 4">
            <a:extLst>
              <a:ext uri="{FF2B5EF4-FFF2-40B4-BE49-F238E27FC236}">
                <a16:creationId xmlns:a16="http://schemas.microsoft.com/office/drawing/2014/main" id="{161C4072-8EE4-2ECA-5885-8A5971E88896}"/>
              </a:ext>
            </a:extLst>
          </p:cNvPr>
          <p:cNvPicPr>
            <a:picLocks noChangeAspect="1"/>
          </p:cNvPicPr>
          <p:nvPr/>
        </p:nvPicPr>
        <p:blipFill>
          <a:blip r:embed="rId2"/>
          <a:stretch>
            <a:fillRect/>
          </a:stretch>
        </p:blipFill>
        <p:spPr>
          <a:xfrm>
            <a:off x="304800" y="250683"/>
            <a:ext cx="4492612" cy="5837339"/>
          </a:xfrm>
          <a:prstGeom prst="rect">
            <a:avLst/>
          </a:prstGeom>
        </p:spPr>
      </p:pic>
      <p:pic>
        <p:nvPicPr>
          <p:cNvPr id="8" name="Picture 7">
            <a:extLst>
              <a:ext uri="{FF2B5EF4-FFF2-40B4-BE49-F238E27FC236}">
                <a16:creationId xmlns:a16="http://schemas.microsoft.com/office/drawing/2014/main" id="{88C0A103-A6C7-1196-C56D-AD75AC2CB65D}"/>
              </a:ext>
            </a:extLst>
          </p:cNvPr>
          <p:cNvPicPr>
            <a:picLocks noChangeAspect="1"/>
          </p:cNvPicPr>
          <p:nvPr/>
        </p:nvPicPr>
        <p:blipFill>
          <a:blip r:embed="rId3"/>
          <a:stretch>
            <a:fillRect/>
          </a:stretch>
        </p:blipFill>
        <p:spPr>
          <a:xfrm>
            <a:off x="4346587" y="152400"/>
            <a:ext cx="4492613" cy="5837340"/>
          </a:xfrm>
          <a:prstGeom prst="rect">
            <a:avLst/>
          </a:prstGeom>
        </p:spPr>
      </p:pic>
      <p:sp>
        <p:nvSpPr>
          <p:cNvPr id="9" name="Speech Bubble: Rectangle with Corners Rounded 8">
            <a:extLst>
              <a:ext uri="{FF2B5EF4-FFF2-40B4-BE49-F238E27FC236}">
                <a16:creationId xmlns:a16="http://schemas.microsoft.com/office/drawing/2014/main" id="{A19F2395-79E8-3C44-8365-BDDFE2E074FB}"/>
              </a:ext>
            </a:extLst>
          </p:cNvPr>
          <p:cNvSpPr/>
          <p:nvPr/>
        </p:nvSpPr>
        <p:spPr>
          <a:xfrm>
            <a:off x="4419600" y="609600"/>
            <a:ext cx="1435990" cy="762000"/>
          </a:xfrm>
          <a:prstGeom prst="wedgeRoundRectCallout">
            <a:avLst>
              <a:gd name="adj1" fmla="val -130449"/>
              <a:gd name="adj2" fmla="val 232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p>
        </p:txBody>
      </p:sp>
      <p:sp>
        <p:nvSpPr>
          <p:cNvPr id="10" name="Speech Bubble: Rectangle with Corners Rounded 9">
            <a:extLst>
              <a:ext uri="{FF2B5EF4-FFF2-40B4-BE49-F238E27FC236}">
                <a16:creationId xmlns:a16="http://schemas.microsoft.com/office/drawing/2014/main" id="{698225E7-F84F-B26D-B447-ED9ADED3C6E3}"/>
              </a:ext>
            </a:extLst>
          </p:cNvPr>
          <p:cNvSpPr/>
          <p:nvPr/>
        </p:nvSpPr>
        <p:spPr>
          <a:xfrm>
            <a:off x="4114800" y="510372"/>
            <a:ext cx="2209800" cy="1143000"/>
          </a:xfrm>
          <a:prstGeom prst="wedgeRoundRectCallout">
            <a:avLst>
              <a:gd name="adj1" fmla="val -72926"/>
              <a:gd name="adj2" fmla="val 105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Groups need to have permission and have an encroachment permit. Encroachment permits are needed to ensure that public access isn’t blocked and that district infrastructure isn’t compromised</a:t>
            </a:r>
          </a:p>
        </p:txBody>
      </p:sp>
      <p:sp>
        <p:nvSpPr>
          <p:cNvPr id="15" name="Speech Bubble: Rectangle with Corners Rounded 14">
            <a:extLst>
              <a:ext uri="{FF2B5EF4-FFF2-40B4-BE49-F238E27FC236}">
                <a16:creationId xmlns:a16="http://schemas.microsoft.com/office/drawing/2014/main" id="{E8BB45EE-2282-D5D3-488C-F4B8AD6C1C1D}"/>
              </a:ext>
            </a:extLst>
          </p:cNvPr>
          <p:cNvSpPr/>
          <p:nvPr/>
        </p:nvSpPr>
        <p:spPr>
          <a:xfrm>
            <a:off x="4596581" y="3066154"/>
            <a:ext cx="2209800" cy="1143000"/>
          </a:xfrm>
          <a:prstGeom prst="wedgeRoundRectCallout">
            <a:avLst>
              <a:gd name="adj1" fmla="val -72259"/>
              <a:gd name="adj2" fmla="val 698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A dumpster may be required for sporting events that have 150 people or more. Staff will work with groups who are hosting tournaments, special events, jamborees</a:t>
            </a:r>
          </a:p>
        </p:txBody>
      </p:sp>
      <p:sp>
        <p:nvSpPr>
          <p:cNvPr id="16" name="Speech Bubble: Rectangle with Corners Rounded 15">
            <a:extLst>
              <a:ext uri="{FF2B5EF4-FFF2-40B4-BE49-F238E27FC236}">
                <a16:creationId xmlns:a16="http://schemas.microsoft.com/office/drawing/2014/main" id="{952B9D08-642A-98F3-A9A3-5F352BAC76B2}"/>
              </a:ext>
            </a:extLst>
          </p:cNvPr>
          <p:cNvSpPr/>
          <p:nvPr/>
        </p:nvSpPr>
        <p:spPr>
          <a:xfrm>
            <a:off x="7093245" y="3898401"/>
            <a:ext cx="1316117" cy="521199"/>
          </a:xfrm>
          <a:prstGeom prst="wedgeRoundRectCallout">
            <a:avLst>
              <a:gd name="adj1" fmla="val -24873"/>
              <a:gd name="adj2" fmla="val -73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General standards for the benefit of the general public.</a:t>
            </a:r>
          </a:p>
        </p:txBody>
      </p:sp>
    </p:spTree>
    <p:extLst>
      <p:ext uri="{BB962C8B-B14F-4D97-AF65-F5344CB8AC3E}">
        <p14:creationId xmlns:p14="http://schemas.microsoft.com/office/powerpoint/2010/main" val="41135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11</a:t>
            </a:fld>
            <a:endParaRPr lang="en-US" dirty="0"/>
          </a:p>
        </p:txBody>
      </p:sp>
      <p:pic>
        <p:nvPicPr>
          <p:cNvPr id="4" name="Picture 3">
            <a:extLst>
              <a:ext uri="{FF2B5EF4-FFF2-40B4-BE49-F238E27FC236}">
                <a16:creationId xmlns:a16="http://schemas.microsoft.com/office/drawing/2014/main" id="{ED0B8C81-18EE-E0A5-2921-404F8265AD9A}"/>
              </a:ext>
            </a:extLst>
          </p:cNvPr>
          <p:cNvPicPr>
            <a:picLocks noChangeAspect="1"/>
          </p:cNvPicPr>
          <p:nvPr/>
        </p:nvPicPr>
        <p:blipFill>
          <a:blip r:embed="rId2"/>
          <a:stretch>
            <a:fillRect/>
          </a:stretch>
        </p:blipFill>
        <p:spPr>
          <a:xfrm>
            <a:off x="420976" y="213525"/>
            <a:ext cx="4492613" cy="5776216"/>
          </a:xfrm>
          <a:prstGeom prst="rect">
            <a:avLst/>
          </a:prstGeom>
        </p:spPr>
      </p:pic>
      <p:pic>
        <p:nvPicPr>
          <p:cNvPr id="7" name="Picture 6">
            <a:extLst>
              <a:ext uri="{FF2B5EF4-FFF2-40B4-BE49-F238E27FC236}">
                <a16:creationId xmlns:a16="http://schemas.microsoft.com/office/drawing/2014/main" id="{40179F86-D246-EBB7-864E-A8FE1B45D079}"/>
              </a:ext>
            </a:extLst>
          </p:cNvPr>
          <p:cNvPicPr>
            <a:picLocks noChangeAspect="1"/>
          </p:cNvPicPr>
          <p:nvPr/>
        </p:nvPicPr>
        <p:blipFill>
          <a:blip r:embed="rId3"/>
          <a:stretch>
            <a:fillRect/>
          </a:stretch>
        </p:blipFill>
        <p:spPr>
          <a:xfrm>
            <a:off x="4572000" y="213525"/>
            <a:ext cx="4471714" cy="5776216"/>
          </a:xfrm>
          <a:prstGeom prst="rect">
            <a:avLst/>
          </a:prstGeom>
        </p:spPr>
      </p:pic>
      <p:sp>
        <p:nvSpPr>
          <p:cNvPr id="9" name="Speech Bubble: Rectangle with Corners Rounded 8">
            <a:extLst>
              <a:ext uri="{FF2B5EF4-FFF2-40B4-BE49-F238E27FC236}">
                <a16:creationId xmlns:a16="http://schemas.microsoft.com/office/drawing/2014/main" id="{5AF05D0B-E2FC-A6AD-3CFE-8AFDE1B40627}"/>
              </a:ext>
            </a:extLst>
          </p:cNvPr>
          <p:cNvSpPr/>
          <p:nvPr/>
        </p:nvSpPr>
        <p:spPr>
          <a:xfrm>
            <a:off x="3962400" y="3375870"/>
            <a:ext cx="1316117" cy="838200"/>
          </a:xfrm>
          <a:prstGeom prst="wedgeRoundRectCallout">
            <a:avLst>
              <a:gd name="adj1" fmla="val -71938"/>
              <a:gd name="adj2" fmla="val 86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It is recommended that field use be monitored to reduce the impact</a:t>
            </a:r>
          </a:p>
        </p:txBody>
      </p:sp>
      <p:sp>
        <p:nvSpPr>
          <p:cNvPr id="10" name="Speech Bubble: Rectangle with Corners Rounded 9">
            <a:extLst>
              <a:ext uri="{FF2B5EF4-FFF2-40B4-BE49-F238E27FC236}">
                <a16:creationId xmlns:a16="http://schemas.microsoft.com/office/drawing/2014/main" id="{93A19575-5751-29D0-1C1B-49B2950845F5}"/>
              </a:ext>
            </a:extLst>
          </p:cNvPr>
          <p:cNvSpPr/>
          <p:nvPr/>
        </p:nvSpPr>
        <p:spPr>
          <a:xfrm>
            <a:off x="3599930" y="1219200"/>
            <a:ext cx="1505470" cy="1219200"/>
          </a:xfrm>
          <a:prstGeom prst="wedgeRoundRectCallout">
            <a:avLst>
              <a:gd name="adj1" fmla="val 72059"/>
              <a:gd name="adj2" fmla="val 166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A sellers permit and food permit from the county ensures users aren’t selling items they shouldn't be and it ensures the sale of food is safe</a:t>
            </a:r>
          </a:p>
        </p:txBody>
      </p:sp>
      <p:sp>
        <p:nvSpPr>
          <p:cNvPr id="11" name="Speech Bubble: Rectangle with Corners Rounded 10">
            <a:extLst>
              <a:ext uri="{FF2B5EF4-FFF2-40B4-BE49-F238E27FC236}">
                <a16:creationId xmlns:a16="http://schemas.microsoft.com/office/drawing/2014/main" id="{04DDCE27-2088-DD9D-54C1-C53F8073974D}"/>
              </a:ext>
            </a:extLst>
          </p:cNvPr>
          <p:cNvSpPr/>
          <p:nvPr/>
        </p:nvSpPr>
        <p:spPr>
          <a:xfrm>
            <a:off x="7239001" y="3426542"/>
            <a:ext cx="1804714" cy="1755058"/>
          </a:xfrm>
          <a:prstGeom prst="wedgeRoundRectCallout">
            <a:avLst>
              <a:gd name="adj1" fmla="val -85946"/>
              <a:gd name="adj2" fmla="val -13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Once an application has been received  during the allocation process, the respective user will receive a bill for the application fee and field deposits before the allocation process is complete.</a:t>
            </a:r>
          </a:p>
        </p:txBody>
      </p:sp>
    </p:spTree>
    <p:extLst>
      <p:ext uri="{BB962C8B-B14F-4D97-AF65-F5344CB8AC3E}">
        <p14:creationId xmlns:p14="http://schemas.microsoft.com/office/powerpoint/2010/main" val="8981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12</a:t>
            </a:fld>
            <a:endParaRPr lang="en-US" dirty="0"/>
          </a:p>
        </p:txBody>
      </p:sp>
      <p:pic>
        <p:nvPicPr>
          <p:cNvPr id="5" name="Picture 4">
            <a:extLst>
              <a:ext uri="{FF2B5EF4-FFF2-40B4-BE49-F238E27FC236}">
                <a16:creationId xmlns:a16="http://schemas.microsoft.com/office/drawing/2014/main" id="{43CA589B-C29C-B4BA-7B4F-DBAED196FAEF}"/>
              </a:ext>
            </a:extLst>
          </p:cNvPr>
          <p:cNvPicPr>
            <a:picLocks noChangeAspect="1"/>
          </p:cNvPicPr>
          <p:nvPr/>
        </p:nvPicPr>
        <p:blipFill>
          <a:blip r:embed="rId2"/>
          <a:stretch>
            <a:fillRect/>
          </a:stretch>
        </p:blipFill>
        <p:spPr>
          <a:xfrm>
            <a:off x="100287" y="381000"/>
            <a:ext cx="4329761" cy="5608742"/>
          </a:xfrm>
          <a:prstGeom prst="rect">
            <a:avLst/>
          </a:prstGeom>
        </p:spPr>
      </p:pic>
      <p:pic>
        <p:nvPicPr>
          <p:cNvPr id="8" name="Picture 7">
            <a:extLst>
              <a:ext uri="{FF2B5EF4-FFF2-40B4-BE49-F238E27FC236}">
                <a16:creationId xmlns:a16="http://schemas.microsoft.com/office/drawing/2014/main" id="{B53AE99B-D95F-AC1D-87DD-4B29E26DFAB2}"/>
              </a:ext>
            </a:extLst>
          </p:cNvPr>
          <p:cNvPicPr>
            <a:picLocks noChangeAspect="1"/>
          </p:cNvPicPr>
          <p:nvPr/>
        </p:nvPicPr>
        <p:blipFill>
          <a:blip r:embed="rId3"/>
          <a:stretch>
            <a:fillRect/>
          </a:stretch>
        </p:blipFill>
        <p:spPr>
          <a:xfrm>
            <a:off x="4708085" y="374009"/>
            <a:ext cx="4335628" cy="5608742"/>
          </a:xfrm>
          <a:prstGeom prst="rect">
            <a:avLst/>
          </a:prstGeom>
        </p:spPr>
      </p:pic>
      <p:sp>
        <p:nvSpPr>
          <p:cNvPr id="9" name="Speech Bubble: Rectangle with Corners Rounded 8">
            <a:extLst>
              <a:ext uri="{FF2B5EF4-FFF2-40B4-BE49-F238E27FC236}">
                <a16:creationId xmlns:a16="http://schemas.microsoft.com/office/drawing/2014/main" id="{45EB7B46-1F07-02FE-E9DC-FC058C3B1D80}"/>
              </a:ext>
            </a:extLst>
          </p:cNvPr>
          <p:cNvSpPr/>
          <p:nvPr/>
        </p:nvSpPr>
        <p:spPr>
          <a:xfrm>
            <a:off x="3979605" y="1238918"/>
            <a:ext cx="2807974" cy="3455006"/>
          </a:xfrm>
          <a:prstGeom prst="wedgeRoundRectCallout">
            <a:avLst>
              <a:gd name="adj1" fmla="val -72988"/>
              <a:gd name="adj2" fmla="val -354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Once the application fee and deposit are paid, the users will be assigned a discount, and all user fees will be discounted based on their category. </a:t>
            </a:r>
          </a:p>
          <a:p>
            <a:endParaRPr lang="en-US" sz="1000" dirty="0"/>
          </a:p>
          <a:p>
            <a:r>
              <a:rPr lang="en-US" sz="1000" dirty="0"/>
              <a:t>There are several discounts with several additional factors. The proposed discounts break it down by group and ensures that residents pay the base fee, nonresidents pay more and sanctioned groups receive fair discounts.</a:t>
            </a:r>
          </a:p>
          <a:p>
            <a:endParaRPr lang="en-US" sz="1000" dirty="0"/>
          </a:p>
          <a:p>
            <a:r>
              <a:rPr lang="en-US" sz="1000" dirty="0"/>
              <a:t>The current discounts are</a:t>
            </a:r>
          </a:p>
          <a:p>
            <a:r>
              <a:rPr lang="en-US" sz="1000" u="sng" dirty="0"/>
              <a:t>Current Park Facilities (fields)</a:t>
            </a:r>
          </a:p>
          <a:p>
            <a:r>
              <a:rPr lang="en-US" sz="1000" dirty="0"/>
              <a:t>residents 50%</a:t>
            </a:r>
          </a:p>
          <a:p>
            <a:r>
              <a:rPr lang="en-US" sz="1000" u="sng" dirty="0"/>
              <a:t>Current Fields and Facilities Use Fields </a:t>
            </a:r>
            <a:r>
              <a:rPr lang="en-US" sz="1000" dirty="0"/>
              <a:t>Commercial 25%</a:t>
            </a:r>
          </a:p>
          <a:p>
            <a:r>
              <a:rPr lang="en-US" sz="1000" dirty="0"/>
              <a:t>Private use 65%</a:t>
            </a:r>
          </a:p>
          <a:p>
            <a:r>
              <a:rPr lang="en-US" sz="1000" dirty="0"/>
              <a:t>Public use 75%</a:t>
            </a:r>
          </a:p>
          <a:p>
            <a:r>
              <a:rPr lang="en-US" sz="1000" dirty="0"/>
              <a:t>School district 80% </a:t>
            </a:r>
          </a:p>
          <a:p>
            <a:r>
              <a:rPr lang="en-US" sz="1000" dirty="0"/>
              <a:t>Nonprofits 40-80% based on # of residents</a:t>
            </a:r>
          </a:p>
          <a:p>
            <a:endParaRPr lang="en-US" sz="1000" dirty="0"/>
          </a:p>
        </p:txBody>
      </p:sp>
      <p:sp>
        <p:nvSpPr>
          <p:cNvPr id="10" name="Speech Bubble: Rectangle with Corners Rounded 9">
            <a:extLst>
              <a:ext uri="{FF2B5EF4-FFF2-40B4-BE49-F238E27FC236}">
                <a16:creationId xmlns:a16="http://schemas.microsoft.com/office/drawing/2014/main" id="{FFE3F3A5-98F5-56EE-9CCF-112E3AD293AB}"/>
              </a:ext>
            </a:extLst>
          </p:cNvPr>
          <p:cNvSpPr/>
          <p:nvPr/>
        </p:nvSpPr>
        <p:spPr>
          <a:xfrm>
            <a:off x="4157346" y="1944329"/>
            <a:ext cx="1316117" cy="533400"/>
          </a:xfrm>
          <a:prstGeom prst="wedgeRoundRectCallout">
            <a:avLst>
              <a:gd name="adj1" fmla="val 72059"/>
              <a:gd name="adj2" fmla="val 57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28 days allows adequate time to reassign field</a:t>
            </a:r>
          </a:p>
        </p:txBody>
      </p:sp>
      <p:sp>
        <p:nvSpPr>
          <p:cNvPr id="11" name="Speech Bubble: Rectangle with Corners Rounded 10">
            <a:extLst>
              <a:ext uri="{FF2B5EF4-FFF2-40B4-BE49-F238E27FC236}">
                <a16:creationId xmlns:a16="http://schemas.microsoft.com/office/drawing/2014/main" id="{2293BCBA-6C6E-E441-97AF-034A08DAB0BF}"/>
              </a:ext>
            </a:extLst>
          </p:cNvPr>
          <p:cNvSpPr/>
          <p:nvPr/>
        </p:nvSpPr>
        <p:spPr>
          <a:xfrm>
            <a:off x="5791200" y="1219200"/>
            <a:ext cx="1316117" cy="838200"/>
          </a:xfrm>
          <a:prstGeom prst="wedgeRoundRectCallout">
            <a:avLst>
              <a:gd name="adj1" fmla="val 38441"/>
              <a:gd name="adj2" fmla="val 1028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2-4 weeks prior require additional staff time and may be harder to reallocate a field</a:t>
            </a:r>
          </a:p>
        </p:txBody>
      </p:sp>
      <p:sp>
        <p:nvSpPr>
          <p:cNvPr id="12" name="Speech Bubble: Rectangle with Corners Rounded 11">
            <a:extLst>
              <a:ext uri="{FF2B5EF4-FFF2-40B4-BE49-F238E27FC236}">
                <a16:creationId xmlns:a16="http://schemas.microsoft.com/office/drawing/2014/main" id="{34C0A99C-909F-9428-6A1F-A2AE6C6D36B1}"/>
              </a:ext>
            </a:extLst>
          </p:cNvPr>
          <p:cNvSpPr/>
          <p:nvPr/>
        </p:nvSpPr>
        <p:spPr>
          <a:xfrm>
            <a:off x="7492674" y="1447800"/>
            <a:ext cx="1316117" cy="533400"/>
          </a:xfrm>
          <a:prstGeom prst="wedgeRoundRectCallout">
            <a:avLst>
              <a:gd name="adj1" fmla="val -14787"/>
              <a:gd name="adj2" fmla="val 1649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2 weeks prior, staff retain fees</a:t>
            </a:r>
          </a:p>
        </p:txBody>
      </p:sp>
      <p:sp>
        <p:nvSpPr>
          <p:cNvPr id="13" name="Speech Bubble: Rectangle with Corners Rounded 12">
            <a:extLst>
              <a:ext uri="{FF2B5EF4-FFF2-40B4-BE49-F238E27FC236}">
                <a16:creationId xmlns:a16="http://schemas.microsoft.com/office/drawing/2014/main" id="{B3FC6372-BCD4-495C-545F-B90D1D0FF1CB}"/>
              </a:ext>
            </a:extLst>
          </p:cNvPr>
          <p:cNvSpPr/>
          <p:nvPr/>
        </p:nvSpPr>
        <p:spPr>
          <a:xfrm>
            <a:off x="4157346" y="2687804"/>
            <a:ext cx="1633854" cy="2417596"/>
          </a:xfrm>
          <a:prstGeom prst="wedgeRoundRectCallout">
            <a:avLst>
              <a:gd name="adj1" fmla="val -83531"/>
              <a:gd name="adj2" fmla="val -348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These payment plan options allow the long-term renter the option to pay all at once at the beginning of the rental period or be set up to pay monthly relieving the financial burden for groups who may only collect fees from participants monthly</a:t>
            </a:r>
          </a:p>
        </p:txBody>
      </p:sp>
    </p:spTree>
    <p:extLst>
      <p:ext uri="{BB962C8B-B14F-4D97-AF65-F5344CB8AC3E}">
        <p14:creationId xmlns:p14="http://schemas.microsoft.com/office/powerpoint/2010/main" val="65180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2" grpId="0"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13</a:t>
            </a:fld>
            <a:endParaRPr lang="en-US" dirty="0"/>
          </a:p>
        </p:txBody>
      </p:sp>
      <p:pic>
        <p:nvPicPr>
          <p:cNvPr id="4" name="Picture 3">
            <a:extLst>
              <a:ext uri="{FF2B5EF4-FFF2-40B4-BE49-F238E27FC236}">
                <a16:creationId xmlns:a16="http://schemas.microsoft.com/office/drawing/2014/main" id="{6218AEB0-76B5-D1EF-2177-9CE3737BEC6D}"/>
              </a:ext>
            </a:extLst>
          </p:cNvPr>
          <p:cNvPicPr>
            <a:picLocks noChangeAspect="1"/>
          </p:cNvPicPr>
          <p:nvPr/>
        </p:nvPicPr>
        <p:blipFill>
          <a:blip r:embed="rId2"/>
          <a:stretch>
            <a:fillRect/>
          </a:stretch>
        </p:blipFill>
        <p:spPr>
          <a:xfrm>
            <a:off x="323263" y="472128"/>
            <a:ext cx="4248738" cy="5510623"/>
          </a:xfrm>
          <a:prstGeom prst="rect">
            <a:avLst/>
          </a:prstGeom>
        </p:spPr>
      </p:pic>
      <p:pic>
        <p:nvPicPr>
          <p:cNvPr id="7" name="Picture 6">
            <a:extLst>
              <a:ext uri="{FF2B5EF4-FFF2-40B4-BE49-F238E27FC236}">
                <a16:creationId xmlns:a16="http://schemas.microsoft.com/office/drawing/2014/main" id="{6E11BB93-6200-7870-13AA-2ABFCDB525AC}"/>
              </a:ext>
            </a:extLst>
          </p:cNvPr>
          <p:cNvPicPr>
            <a:picLocks noChangeAspect="1"/>
          </p:cNvPicPr>
          <p:nvPr/>
        </p:nvPicPr>
        <p:blipFill>
          <a:blip r:embed="rId3"/>
          <a:stretch>
            <a:fillRect/>
          </a:stretch>
        </p:blipFill>
        <p:spPr>
          <a:xfrm>
            <a:off x="4571999" y="443786"/>
            <a:ext cx="4248738" cy="5525682"/>
          </a:xfrm>
          <a:prstGeom prst="rect">
            <a:avLst/>
          </a:prstGeom>
        </p:spPr>
      </p:pic>
      <p:sp>
        <p:nvSpPr>
          <p:cNvPr id="9" name="Speech Bubble: Rectangle with Corners Rounded 8">
            <a:extLst>
              <a:ext uri="{FF2B5EF4-FFF2-40B4-BE49-F238E27FC236}">
                <a16:creationId xmlns:a16="http://schemas.microsoft.com/office/drawing/2014/main" id="{B9452F6B-9844-A353-F17A-E50635F6E299}"/>
              </a:ext>
            </a:extLst>
          </p:cNvPr>
          <p:cNvSpPr/>
          <p:nvPr/>
        </p:nvSpPr>
        <p:spPr>
          <a:xfrm>
            <a:off x="3913940" y="1066800"/>
            <a:ext cx="1496260" cy="1524000"/>
          </a:xfrm>
          <a:prstGeom prst="wedgeRoundRectCallout">
            <a:avLst>
              <a:gd name="adj1" fmla="val -78584"/>
              <a:gd name="adj2" fmla="val -20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Process would be to bring forth to the commission to review why a permit was denied or cancelled. Commission may not override a policy, so it would be taken to Board for approval</a:t>
            </a:r>
          </a:p>
        </p:txBody>
      </p:sp>
    </p:spTree>
    <p:extLst>
      <p:ext uri="{BB962C8B-B14F-4D97-AF65-F5344CB8AC3E}">
        <p14:creationId xmlns:p14="http://schemas.microsoft.com/office/powerpoint/2010/main" val="25362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 to Ask</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14</a:t>
            </a:fld>
            <a:endParaRPr lang="en-US" dirty="0"/>
          </a:p>
        </p:txBody>
      </p:sp>
      <p:grpSp>
        <p:nvGrpSpPr>
          <p:cNvPr id="8" name="Group 7">
            <a:extLst>
              <a:ext uri="{FF2B5EF4-FFF2-40B4-BE49-F238E27FC236}">
                <a16:creationId xmlns:a16="http://schemas.microsoft.com/office/drawing/2014/main" id="{DFA7FF05-7F9C-46A6-3785-54C662AB9E52}"/>
              </a:ext>
            </a:extLst>
          </p:cNvPr>
          <p:cNvGrpSpPr/>
          <p:nvPr/>
        </p:nvGrpSpPr>
        <p:grpSpPr>
          <a:xfrm>
            <a:off x="1640340" y="1971625"/>
            <a:ext cx="2902148" cy="1741290"/>
            <a:chOff x="744" y="145602"/>
            <a:chExt cx="2902148" cy="1741290"/>
          </a:xfrm>
        </p:grpSpPr>
        <p:sp>
          <p:nvSpPr>
            <p:cNvPr id="15" name="Rectangle 14">
              <a:extLst>
                <a:ext uri="{FF2B5EF4-FFF2-40B4-BE49-F238E27FC236}">
                  <a16:creationId xmlns:a16="http://schemas.microsoft.com/office/drawing/2014/main" id="{5D2A0FA7-92DF-43EE-7049-20EA0630C464}"/>
                </a:ext>
              </a:extLst>
            </p:cNvPr>
            <p:cNvSpPr/>
            <p:nvPr/>
          </p:nvSpPr>
          <p:spPr>
            <a:xfrm>
              <a:off x="744" y="145603"/>
              <a:ext cx="2902148"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TextBox 15">
              <a:extLst>
                <a:ext uri="{FF2B5EF4-FFF2-40B4-BE49-F238E27FC236}">
                  <a16:creationId xmlns:a16="http://schemas.microsoft.com/office/drawing/2014/main" id="{1E1CCD0D-946E-10AE-6A71-5F9DF5830932}"/>
                </a:ext>
              </a:extLst>
            </p:cNvPr>
            <p:cNvSpPr txBox="1"/>
            <p:nvPr/>
          </p:nvSpPr>
          <p:spPr>
            <a:xfrm>
              <a:off x="744" y="145602"/>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 the policies make sense? Are they easy to understand?</a:t>
              </a:r>
            </a:p>
          </p:txBody>
        </p:sp>
      </p:grpSp>
      <p:grpSp>
        <p:nvGrpSpPr>
          <p:cNvPr id="9" name="Group 8">
            <a:extLst>
              <a:ext uri="{FF2B5EF4-FFF2-40B4-BE49-F238E27FC236}">
                <a16:creationId xmlns:a16="http://schemas.microsoft.com/office/drawing/2014/main" id="{5DFBD8F3-733A-C78C-C587-B764CA250E09}"/>
              </a:ext>
            </a:extLst>
          </p:cNvPr>
          <p:cNvGrpSpPr/>
          <p:nvPr/>
        </p:nvGrpSpPr>
        <p:grpSpPr>
          <a:xfrm>
            <a:off x="4832703" y="1971626"/>
            <a:ext cx="2902148" cy="1741289"/>
            <a:chOff x="3193107" y="145603"/>
            <a:chExt cx="2902148" cy="1741289"/>
          </a:xfrm>
        </p:grpSpPr>
        <p:sp>
          <p:nvSpPr>
            <p:cNvPr id="13" name="Rectangle 12">
              <a:extLst>
                <a:ext uri="{FF2B5EF4-FFF2-40B4-BE49-F238E27FC236}">
                  <a16:creationId xmlns:a16="http://schemas.microsoft.com/office/drawing/2014/main" id="{3B53D547-7A19-2EF0-FDDE-E345C832BB47}"/>
                </a:ext>
              </a:extLst>
            </p:cNvPr>
            <p:cNvSpPr/>
            <p:nvPr/>
          </p:nvSpPr>
          <p:spPr>
            <a:xfrm>
              <a:off x="3193107" y="145603"/>
              <a:ext cx="2902148"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TextBox 13">
              <a:extLst>
                <a:ext uri="{FF2B5EF4-FFF2-40B4-BE49-F238E27FC236}">
                  <a16:creationId xmlns:a16="http://schemas.microsoft.com/office/drawing/2014/main" id="{3200C1FC-EDF8-AF93-AA06-9E65130F2520}"/>
                </a:ext>
              </a:extLst>
            </p:cNvPr>
            <p:cNvSpPr txBox="1"/>
            <p:nvPr/>
          </p:nvSpPr>
          <p:spPr>
            <a:xfrm>
              <a:off x="3193107" y="145603"/>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Are they fair and equitable for all types of user groups?</a:t>
              </a:r>
            </a:p>
          </p:txBody>
        </p:sp>
      </p:grpSp>
      <p:grpSp>
        <p:nvGrpSpPr>
          <p:cNvPr id="10" name="Group 9">
            <a:extLst>
              <a:ext uri="{FF2B5EF4-FFF2-40B4-BE49-F238E27FC236}">
                <a16:creationId xmlns:a16="http://schemas.microsoft.com/office/drawing/2014/main" id="{206D478D-2A3D-B340-7548-4901987C4C16}"/>
              </a:ext>
            </a:extLst>
          </p:cNvPr>
          <p:cNvGrpSpPr/>
          <p:nvPr/>
        </p:nvGrpSpPr>
        <p:grpSpPr>
          <a:xfrm>
            <a:off x="3276600" y="4038600"/>
            <a:ext cx="2902148" cy="1741289"/>
            <a:chOff x="1637004" y="2212577"/>
            <a:chExt cx="2902148" cy="1741289"/>
          </a:xfrm>
        </p:grpSpPr>
        <p:sp>
          <p:nvSpPr>
            <p:cNvPr id="11" name="Rectangle 10">
              <a:extLst>
                <a:ext uri="{FF2B5EF4-FFF2-40B4-BE49-F238E27FC236}">
                  <a16:creationId xmlns:a16="http://schemas.microsoft.com/office/drawing/2014/main" id="{0DCA157F-B212-DC09-816F-16DF61F95662}"/>
                </a:ext>
              </a:extLst>
            </p:cNvPr>
            <p:cNvSpPr/>
            <p:nvPr/>
          </p:nvSpPr>
          <p:spPr>
            <a:xfrm>
              <a:off x="1637004" y="2212577"/>
              <a:ext cx="2902148"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FE88F842-1F4C-CB22-74BD-D5B14DC7F5B8}"/>
                </a:ext>
              </a:extLst>
            </p:cNvPr>
            <p:cNvSpPr txBox="1"/>
            <p:nvPr/>
          </p:nvSpPr>
          <p:spPr>
            <a:xfrm>
              <a:off x="1637004" y="2212577"/>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dirty="0"/>
                <a:t>Do they meet the values of the Commission and Board?</a:t>
              </a:r>
              <a:endParaRPr lang="en-US" sz="2700" kern="1200" dirty="0"/>
            </a:p>
          </p:txBody>
        </p:sp>
      </p:grpSp>
    </p:spTree>
    <p:extLst>
      <p:ext uri="{BB962C8B-B14F-4D97-AF65-F5344CB8AC3E}">
        <p14:creationId xmlns:p14="http://schemas.microsoft.com/office/powerpoint/2010/main" val="40581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 to Ask</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15</a:t>
            </a:fld>
            <a:endParaRPr lang="en-US" dirty="0"/>
          </a:p>
        </p:txBody>
      </p:sp>
      <p:grpSp>
        <p:nvGrpSpPr>
          <p:cNvPr id="8" name="Group 7">
            <a:extLst>
              <a:ext uri="{FF2B5EF4-FFF2-40B4-BE49-F238E27FC236}">
                <a16:creationId xmlns:a16="http://schemas.microsoft.com/office/drawing/2014/main" id="{DFA7FF05-7F9C-46A6-3785-54C662AB9E52}"/>
              </a:ext>
            </a:extLst>
          </p:cNvPr>
          <p:cNvGrpSpPr/>
          <p:nvPr/>
        </p:nvGrpSpPr>
        <p:grpSpPr>
          <a:xfrm>
            <a:off x="1909830" y="1981200"/>
            <a:ext cx="5370060" cy="2133600"/>
            <a:chOff x="744" y="145602"/>
            <a:chExt cx="5370060" cy="1741290"/>
          </a:xfrm>
        </p:grpSpPr>
        <p:sp>
          <p:nvSpPr>
            <p:cNvPr id="15" name="Rectangle 14">
              <a:extLst>
                <a:ext uri="{FF2B5EF4-FFF2-40B4-BE49-F238E27FC236}">
                  <a16:creationId xmlns:a16="http://schemas.microsoft.com/office/drawing/2014/main" id="{5D2A0FA7-92DF-43EE-7049-20EA0630C464}"/>
                </a:ext>
              </a:extLst>
            </p:cNvPr>
            <p:cNvSpPr/>
            <p:nvPr/>
          </p:nvSpPr>
          <p:spPr>
            <a:xfrm>
              <a:off x="744" y="145603"/>
              <a:ext cx="5370060"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TextBox 15">
              <a:extLst>
                <a:ext uri="{FF2B5EF4-FFF2-40B4-BE49-F238E27FC236}">
                  <a16:creationId xmlns:a16="http://schemas.microsoft.com/office/drawing/2014/main" id="{1E1CCD0D-946E-10AE-6A71-5F9DF5830932}"/>
                </a:ext>
              </a:extLst>
            </p:cNvPr>
            <p:cNvSpPr txBox="1"/>
            <p:nvPr/>
          </p:nvSpPr>
          <p:spPr>
            <a:xfrm>
              <a:off x="744" y="145602"/>
              <a:ext cx="5293860"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 they serve the diverse user groups in Mountain House and Provide Exceptional Parks?</a:t>
              </a:r>
            </a:p>
          </p:txBody>
        </p:sp>
      </p:grpSp>
    </p:spTree>
    <p:extLst>
      <p:ext uri="{BB962C8B-B14F-4D97-AF65-F5344CB8AC3E}">
        <p14:creationId xmlns:p14="http://schemas.microsoft.com/office/powerpoint/2010/main" val="12185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023360"/>
          </a:xfrm>
        </p:spPr>
        <p:txBody>
          <a:bodyPr>
            <a:normAutofit/>
          </a:bodyPr>
          <a:lstStyle/>
          <a:p>
            <a:pPr marL="228600" indent="-228600">
              <a:buFont typeface="Wingdings" panose="05000000000000000000" pitchFamily="2" charset="2"/>
              <a:buChar char="§"/>
            </a:pPr>
            <a:r>
              <a:rPr lang="en-US" dirty="0">
                <a:solidFill>
                  <a:schemeClr val="tx1"/>
                </a:solidFill>
              </a:rPr>
              <a:t>Staff recommends that the Commission approve the final draft and recommend to Board for adoption.</a:t>
            </a:r>
          </a:p>
          <a:p>
            <a:pPr marL="228600" indent="-228600">
              <a:buFont typeface="Wingdings" panose="05000000000000000000" pitchFamily="2" charset="2"/>
              <a:buChar char="§"/>
            </a:pPr>
            <a:r>
              <a:rPr lang="en-US" dirty="0">
                <a:solidFill>
                  <a:schemeClr val="tx1"/>
                </a:solidFill>
              </a:rPr>
              <a:t>The Chair will ask if anyone has clarifying questions.</a:t>
            </a:r>
          </a:p>
          <a:p>
            <a:pPr marL="228600" indent="-228600">
              <a:buFont typeface="Wingdings" panose="05000000000000000000" pitchFamily="2" charset="2"/>
              <a:buChar char="§"/>
            </a:pPr>
            <a:r>
              <a:rPr lang="en-US" dirty="0">
                <a:solidFill>
                  <a:schemeClr val="tx1"/>
                </a:solidFill>
              </a:rPr>
              <a:t>The Chair will open it to public comment for public and alternate Commissioners’ comments.</a:t>
            </a:r>
          </a:p>
          <a:p>
            <a:pPr marL="228600" lvl="1" indent="-228600">
              <a:spcBef>
                <a:spcPts val="1200"/>
              </a:spcBef>
              <a:spcAft>
                <a:spcPts val="0"/>
              </a:spcAft>
              <a:buFont typeface="Wingdings" panose="05000000000000000000" pitchFamily="2" charset="2"/>
              <a:buChar char="§"/>
            </a:pPr>
            <a:r>
              <a:rPr lang="en-US" sz="2000" dirty="0">
                <a:solidFill>
                  <a:srgbClr val="000000"/>
                </a:solidFill>
                <a:effectLst/>
                <a:ea typeface="Calibri" panose="020F0502020204030204" pitchFamily="34" charset="0"/>
                <a:cs typeface="Calibri" panose="020F0502020204030204" pitchFamily="34" charset="0"/>
              </a:rPr>
              <a:t>If the final draft is not approved at tonight’s meeting, staff will take tonight’s comments and suggestions and provide an updated draft at February’s regular meeting.</a:t>
            </a:r>
          </a:p>
          <a:p>
            <a:pPr marL="228600" lvl="1" indent="-228600">
              <a:spcBef>
                <a:spcPts val="1200"/>
              </a:spcBef>
              <a:spcAft>
                <a:spcPts val="0"/>
              </a:spcAft>
              <a:buFont typeface="Wingdings" panose="05000000000000000000" pitchFamily="2" charset="2"/>
              <a:buChar char="§"/>
            </a:pPr>
            <a:r>
              <a:rPr lang="en-US" sz="2000" dirty="0">
                <a:solidFill>
                  <a:srgbClr val="000000"/>
                </a:solidFill>
                <a:ea typeface="Calibri" panose="020F0502020204030204" pitchFamily="34" charset="0"/>
                <a:cs typeface="Calibri" panose="020F0502020204030204" pitchFamily="34" charset="0"/>
              </a:rPr>
              <a:t>Or Commission may create a subcommittee to work with staff to create a final draft to be presented at February’s regular meeting.</a:t>
            </a:r>
            <a:endParaRPr lang="en-US" sz="2000" dirty="0">
              <a:effectLst/>
              <a:ea typeface="Calibri" panose="020F0502020204030204" pitchFamily="34" charset="0"/>
              <a:cs typeface="Calibri" panose="020F0502020204030204" pitchFamily="34" charset="0"/>
            </a:endParaRPr>
          </a:p>
          <a:p>
            <a:endParaRPr lang="en-US" dirty="0"/>
          </a:p>
          <a:p>
            <a:pPr marL="0" marR="0" indent="0">
              <a:spcBef>
                <a:spcPts val="0"/>
              </a:spcBef>
              <a:spcAft>
                <a:spcPts val="1200"/>
              </a:spcAft>
              <a:buNone/>
            </a:pP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16</a:t>
            </a:fld>
            <a:endParaRPr lang="en-US" dirty="0"/>
          </a:p>
        </p:txBody>
      </p:sp>
    </p:spTree>
    <p:extLst>
      <p:ext uri="{BB962C8B-B14F-4D97-AF65-F5344CB8AC3E}">
        <p14:creationId xmlns:p14="http://schemas.microsoft.com/office/powerpoint/2010/main" val="5754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17</a:t>
            </a:fld>
            <a:endParaRPr lang="en-US" dirty="0"/>
          </a:p>
        </p:txBody>
      </p:sp>
    </p:spTree>
    <p:extLst>
      <p:ext uri="{BB962C8B-B14F-4D97-AF65-F5344CB8AC3E}">
        <p14:creationId xmlns:p14="http://schemas.microsoft.com/office/powerpoint/2010/main" val="386587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1" y="5105400"/>
            <a:ext cx="7494962" cy="1524000"/>
          </a:xfrm>
        </p:spPr>
        <p:txBody>
          <a:bodyPr>
            <a:noAutofit/>
          </a:bodyPr>
          <a:lstStyle/>
          <a:p>
            <a:pPr algn="ctr"/>
            <a:r>
              <a:rPr lang="en-US" sz="3200" dirty="0"/>
              <a:t>Mountain House Community Services District</a:t>
            </a:r>
            <a:br>
              <a:rPr lang="en-US" sz="2800" dirty="0"/>
            </a:br>
            <a:r>
              <a:rPr lang="en-US" sz="2400" dirty="0">
                <a:solidFill>
                  <a:schemeClr val="bg1"/>
                </a:solidFill>
                <a:latin typeface="+mn-lt"/>
              </a:rPr>
              <a:t>5.A. </a:t>
            </a:r>
            <a:r>
              <a:rPr lang="en-US" sz="2000" dirty="0">
                <a:effectLst/>
                <a:latin typeface="+mn-lt"/>
                <a:ea typeface="Calibri" panose="020F0502020204030204" pitchFamily="34" charset="0"/>
              </a:rPr>
              <a:t>Approve Final Draft of the Athletic Field Rental Policies and Recommend to Board for Adoption</a:t>
            </a:r>
            <a:br>
              <a:rPr lang="en-US" sz="2200" dirty="0">
                <a:latin typeface="+mn-lt"/>
              </a:rPr>
            </a:br>
            <a:r>
              <a:rPr lang="en-US" sz="2200" dirty="0"/>
              <a:t>January 17, 2024</a:t>
            </a:r>
          </a:p>
        </p:txBody>
      </p:sp>
      <p:sp>
        <p:nvSpPr>
          <p:cNvPr id="4" name="Slide Number Placeholder 3"/>
          <p:cNvSpPr>
            <a:spLocks noGrp="1"/>
          </p:cNvSpPr>
          <p:nvPr>
            <p:ph type="sldNum" sz="quarter" idx="12"/>
          </p:nvPr>
        </p:nvSpPr>
        <p:spPr/>
        <p:txBody>
          <a:bodyPr/>
          <a:lstStyle/>
          <a:p>
            <a:fld id="{03643E66-C977-4FF7-BF34-0DD5D76385E1}" type="slidenum">
              <a:rPr lang="en-US" smtClean="0"/>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76200"/>
            <a:ext cx="4800600" cy="4800600"/>
          </a:xfrm>
          <a:prstGeom prst="rect">
            <a:avLst/>
          </a:prstGeom>
        </p:spPr>
      </p:pic>
    </p:spTree>
    <p:extLst>
      <p:ext uri="{BB962C8B-B14F-4D97-AF65-F5344CB8AC3E}">
        <p14:creationId xmlns:p14="http://schemas.microsoft.com/office/powerpoint/2010/main" val="162469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023360"/>
          </a:xfrm>
        </p:spPr>
        <p:txBody>
          <a:bodyPr>
            <a:normAutofit/>
          </a:bodyPr>
          <a:lstStyle/>
          <a:p>
            <a:pPr algn="l"/>
            <a:r>
              <a:rPr lang="en-US" b="0" i="0" u="none" strike="noStrike" baseline="0" dirty="0"/>
              <a:t>Staff recommends that the Mountain House Parks and Recreation Commission (Commission) review and discuss the draft version of the Tennis Court Rental Policy and make recommendations for changes.</a:t>
            </a: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19</a:t>
            </a:fld>
            <a:endParaRPr lang="en-US" dirty="0"/>
          </a:p>
        </p:txBody>
      </p:sp>
    </p:spTree>
    <p:extLst>
      <p:ext uri="{BB962C8B-B14F-4D97-AF65-F5344CB8AC3E}">
        <p14:creationId xmlns:p14="http://schemas.microsoft.com/office/powerpoint/2010/main" val="334907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023360"/>
          </a:xfrm>
        </p:spPr>
        <p:txBody>
          <a:bodyPr>
            <a:normAutofit/>
          </a:bodyPr>
          <a:lstStyle/>
          <a:p>
            <a:pPr algn="l"/>
            <a:r>
              <a:rPr lang="en-US" b="0" i="0" u="none" strike="noStrike" baseline="0" dirty="0"/>
              <a:t>Staff recommends that the Mountain House Parks and Recreation Commission (Commission) approve the final draft of the Athletic Field Rental policies.</a:t>
            </a: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a:t>
            </a:fld>
            <a:endParaRPr lang="en-US" dirty="0"/>
          </a:p>
        </p:txBody>
      </p:sp>
    </p:spTree>
    <p:extLst>
      <p:ext uri="{BB962C8B-B14F-4D97-AF65-F5344CB8AC3E}">
        <p14:creationId xmlns:p14="http://schemas.microsoft.com/office/powerpoint/2010/main" val="428945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4186439" cy="41740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The Board adopted the current Tennis Court Use Policy on June 10, 2020.</a:t>
            </a:r>
          </a:p>
          <a:p>
            <a:pPr marL="228600" indent="-228600">
              <a:lnSpc>
                <a:spcPct val="110000"/>
              </a:lnSpc>
              <a:spcAft>
                <a:spcPts val="0"/>
              </a:spcAft>
              <a:buFont typeface="Wingdings" panose="05000000000000000000" pitchFamily="2" charset="2"/>
              <a:buChar char="§"/>
            </a:pPr>
            <a:r>
              <a:rPr lang="en-US" dirty="0">
                <a:solidFill>
                  <a:schemeClr val="tx1"/>
                </a:solidFill>
              </a:rPr>
              <a:t>In order to address the growing tennis program in Mountain House and to prepare for the addition of a Tennis facility at Central Park as part of Phase 2, it’s necessary to update the Tennis Court Rental Policies. </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20</a:t>
            </a:fld>
            <a:endParaRPr lang="en-US" dirty="0"/>
          </a:p>
        </p:txBody>
      </p:sp>
      <p:pic>
        <p:nvPicPr>
          <p:cNvPr id="7" name="Picture 6">
            <a:extLst>
              <a:ext uri="{FF2B5EF4-FFF2-40B4-BE49-F238E27FC236}">
                <a16:creationId xmlns:a16="http://schemas.microsoft.com/office/drawing/2014/main" id="{4A7F9E38-2FC1-5663-B7DF-1875DF2376BE}"/>
              </a:ext>
            </a:extLst>
          </p:cNvPr>
          <p:cNvPicPr>
            <a:picLocks noChangeAspect="1"/>
          </p:cNvPicPr>
          <p:nvPr/>
        </p:nvPicPr>
        <p:blipFill>
          <a:blip r:embed="rId2"/>
          <a:stretch>
            <a:fillRect/>
          </a:stretch>
        </p:blipFill>
        <p:spPr>
          <a:xfrm>
            <a:off x="5257800" y="1856620"/>
            <a:ext cx="3518270" cy="4289073"/>
          </a:xfrm>
          <a:prstGeom prst="rect">
            <a:avLst/>
          </a:prstGeom>
        </p:spPr>
      </p:pic>
    </p:spTree>
    <p:extLst>
      <p:ext uri="{BB962C8B-B14F-4D97-AF65-F5344CB8AC3E}">
        <p14:creationId xmlns:p14="http://schemas.microsoft.com/office/powerpoint/2010/main" val="29352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43800" cy="41740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The tennis program has grown substantially since June 2020</a:t>
            </a:r>
          </a:p>
          <a:p>
            <a:pPr marL="521208" lvl="1" indent="-228600">
              <a:lnSpc>
                <a:spcPct val="110000"/>
              </a:lnSpc>
              <a:spcAft>
                <a:spcPts val="0"/>
              </a:spcAft>
              <a:buFont typeface="Wingdings" panose="05000000000000000000" pitchFamily="2" charset="2"/>
              <a:buChar char="§"/>
            </a:pPr>
            <a:r>
              <a:rPr lang="en-US" dirty="0">
                <a:solidFill>
                  <a:schemeClr val="tx1"/>
                </a:solidFill>
              </a:rPr>
              <a:t>50% increase in court utilization 5-8pm</a:t>
            </a:r>
          </a:p>
          <a:p>
            <a:pPr marL="521208" lvl="1" indent="-228600">
              <a:lnSpc>
                <a:spcPct val="110000"/>
              </a:lnSpc>
              <a:spcAft>
                <a:spcPts val="0"/>
              </a:spcAft>
              <a:buFont typeface="Wingdings" panose="05000000000000000000" pitchFamily="2" charset="2"/>
              <a:buChar char="§"/>
            </a:pPr>
            <a:r>
              <a:rPr lang="en-US" dirty="0">
                <a:solidFill>
                  <a:schemeClr val="tx1"/>
                </a:solidFill>
              </a:rPr>
              <a:t>Increase of 74% between 8-9pm</a:t>
            </a:r>
          </a:p>
          <a:p>
            <a:pPr marL="521208" lvl="1" indent="-228600">
              <a:lnSpc>
                <a:spcPct val="110000"/>
              </a:lnSpc>
              <a:spcAft>
                <a:spcPts val="0"/>
              </a:spcAft>
              <a:buFont typeface="Wingdings" panose="05000000000000000000" pitchFamily="2" charset="2"/>
              <a:buChar char="§"/>
            </a:pPr>
            <a:r>
              <a:rPr lang="en-US" dirty="0">
                <a:solidFill>
                  <a:schemeClr val="tx1"/>
                </a:solidFill>
              </a:rPr>
              <a:t>Increase of 9.5% in morning and mid-day utilizations</a:t>
            </a:r>
          </a:p>
          <a:p>
            <a:pPr marL="228600" indent="-228600">
              <a:lnSpc>
                <a:spcPct val="110000"/>
              </a:lnSpc>
              <a:spcAft>
                <a:spcPts val="0"/>
              </a:spcAft>
              <a:buFont typeface="Wingdings" panose="05000000000000000000" pitchFamily="2" charset="2"/>
              <a:buChar char="§"/>
            </a:pPr>
            <a:r>
              <a:rPr lang="en-US" dirty="0">
                <a:solidFill>
                  <a:schemeClr val="tx1"/>
                </a:solidFill>
              </a:rPr>
              <a:t>Reservations have increased 84% from 2021-2022</a:t>
            </a:r>
          </a:p>
          <a:p>
            <a:pPr marL="228600" indent="-228600">
              <a:lnSpc>
                <a:spcPct val="110000"/>
              </a:lnSpc>
              <a:spcAft>
                <a:spcPts val="0"/>
              </a:spcAft>
              <a:buFont typeface="Wingdings" panose="05000000000000000000" pitchFamily="2" charset="2"/>
              <a:buChar char="§"/>
            </a:pPr>
            <a:r>
              <a:rPr lang="en-US" dirty="0">
                <a:solidFill>
                  <a:schemeClr val="tx1"/>
                </a:solidFill>
              </a:rPr>
              <a:t>Reservations have increased 10% from 2022-2023</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21</a:t>
            </a:fld>
            <a:endParaRPr lang="en-US" dirty="0"/>
          </a:p>
        </p:txBody>
      </p:sp>
    </p:spTree>
    <p:extLst>
      <p:ext uri="{BB962C8B-B14F-4D97-AF65-F5344CB8AC3E}">
        <p14:creationId xmlns:p14="http://schemas.microsoft.com/office/powerpoint/2010/main" val="33379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43800" cy="4174066"/>
          </a:xfrm>
        </p:spPr>
        <p:txBody>
          <a:bodyPr>
            <a:normAutofit fontScale="92500" lnSpcReduction="20000"/>
          </a:bodyPr>
          <a:lstStyle/>
          <a:p>
            <a:pPr marL="228600" indent="-228600">
              <a:lnSpc>
                <a:spcPct val="110000"/>
              </a:lnSpc>
              <a:spcAft>
                <a:spcPts val="0"/>
              </a:spcAft>
              <a:buFont typeface="Wingdings" panose="05000000000000000000" pitchFamily="2" charset="2"/>
              <a:buChar char="§"/>
            </a:pPr>
            <a:r>
              <a:rPr lang="en-US" dirty="0">
                <a:solidFill>
                  <a:schemeClr val="tx1"/>
                </a:solidFill>
              </a:rPr>
              <a:t>The increase in reservations and court utilization demonstrate the popularity of tennis in Mountain House.</a:t>
            </a:r>
          </a:p>
          <a:p>
            <a:pPr marL="228600" indent="-228600">
              <a:lnSpc>
                <a:spcPct val="110000"/>
              </a:lnSpc>
              <a:spcAft>
                <a:spcPts val="0"/>
              </a:spcAft>
              <a:buFont typeface="Wingdings" panose="05000000000000000000" pitchFamily="2" charset="2"/>
              <a:buChar char="§"/>
            </a:pPr>
            <a:r>
              <a:rPr lang="en-US" dirty="0">
                <a:solidFill>
                  <a:schemeClr val="tx1"/>
                </a:solidFill>
              </a:rPr>
              <a:t>Several issues have either been observed by staff or have been shared with staff by members of the Board and tennis community.</a:t>
            </a:r>
          </a:p>
          <a:p>
            <a:pPr marL="521208" lvl="1" indent="-228600">
              <a:lnSpc>
                <a:spcPct val="110000"/>
              </a:lnSpc>
              <a:spcAft>
                <a:spcPts val="0"/>
              </a:spcAft>
              <a:buFont typeface="Wingdings" panose="05000000000000000000" pitchFamily="2" charset="2"/>
              <a:buChar char="§"/>
            </a:pPr>
            <a:r>
              <a:rPr lang="en-US" dirty="0">
                <a:solidFill>
                  <a:schemeClr val="tx1"/>
                </a:solidFill>
                <a:highlight>
                  <a:srgbClr val="FFFF00"/>
                </a:highlight>
              </a:rPr>
              <a:t>Not enough </a:t>
            </a:r>
            <a:r>
              <a:rPr lang="en-US" dirty="0">
                <a:solidFill>
                  <a:schemeClr val="tx1"/>
                </a:solidFill>
              </a:rPr>
              <a:t>courts</a:t>
            </a:r>
          </a:p>
          <a:p>
            <a:pPr marL="521208" lvl="1" indent="-228600">
              <a:lnSpc>
                <a:spcPct val="110000"/>
              </a:lnSpc>
              <a:spcAft>
                <a:spcPts val="0"/>
              </a:spcAft>
              <a:buFont typeface="Wingdings" panose="05000000000000000000" pitchFamily="2" charset="2"/>
              <a:buChar char="§"/>
            </a:pPr>
            <a:r>
              <a:rPr lang="en-US" dirty="0">
                <a:solidFill>
                  <a:schemeClr val="tx1"/>
                </a:solidFill>
              </a:rPr>
              <a:t>Commercial users (lessons, leagues, tournaments) were </a:t>
            </a:r>
            <a:r>
              <a:rPr lang="en-US" dirty="0">
                <a:solidFill>
                  <a:schemeClr val="tx1"/>
                </a:solidFill>
                <a:highlight>
                  <a:srgbClr val="FFFF00"/>
                </a:highlight>
              </a:rPr>
              <a:t>taking up court time </a:t>
            </a:r>
            <a:r>
              <a:rPr lang="en-US" dirty="0">
                <a:solidFill>
                  <a:schemeClr val="tx1"/>
                </a:solidFill>
              </a:rPr>
              <a:t>during peak hours, prohibiting public use</a:t>
            </a:r>
          </a:p>
          <a:p>
            <a:pPr marL="521208" lvl="1" indent="-228600">
              <a:lnSpc>
                <a:spcPct val="110000"/>
              </a:lnSpc>
              <a:spcAft>
                <a:spcPts val="0"/>
              </a:spcAft>
              <a:buFont typeface="Wingdings" panose="05000000000000000000" pitchFamily="2" charset="2"/>
              <a:buChar char="§"/>
            </a:pPr>
            <a:r>
              <a:rPr lang="en-US" dirty="0">
                <a:solidFill>
                  <a:schemeClr val="tx1"/>
                </a:solidFill>
              </a:rPr>
              <a:t>Private renters are </a:t>
            </a:r>
            <a:r>
              <a:rPr lang="en-US" dirty="0">
                <a:solidFill>
                  <a:schemeClr val="tx1"/>
                </a:solidFill>
                <a:highlight>
                  <a:srgbClr val="FFFF00"/>
                </a:highlight>
              </a:rPr>
              <a:t>using their reservations for commercial use </a:t>
            </a:r>
            <a:r>
              <a:rPr lang="en-US" dirty="0">
                <a:solidFill>
                  <a:schemeClr val="tx1"/>
                </a:solidFill>
              </a:rPr>
              <a:t>(no oversight)</a:t>
            </a:r>
          </a:p>
          <a:p>
            <a:pPr marL="521208" lvl="1" indent="-228600">
              <a:lnSpc>
                <a:spcPct val="110000"/>
              </a:lnSpc>
              <a:spcAft>
                <a:spcPts val="0"/>
              </a:spcAft>
              <a:buFont typeface="Wingdings" panose="05000000000000000000" pitchFamily="2" charset="2"/>
              <a:buChar char="§"/>
            </a:pPr>
            <a:r>
              <a:rPr lang="en-US" dirty="0">
                <a:solidFill>
                  <a:schemeClr val="tx1"/>
                </a:solidFill>
              </a:rPr>
              <a:t>Renters are </a:t>
            </a:r>
            <a:r>
              <a:rPr lang="en-US" dirty="0">
                <a:solidFill>
                  <a:schemeClr val="tx1"/>
                </a:solidFill>
                <a:highlight>
                  <a:srgbClr val="FFFF00"/>
                </a:highlight>
              </a:rPr>
              <a:t>cancelling their rentals </a:t>
            </a:r>
            <a:r>
              <a:rPr lang="en-US" dirty="0">
                <a:solidFill>
                  <a:schemeClr val="tx1"/>
                </a:solidFill>
              </a:rPr>
              <a:t>too close to their rental date, not giving the public enough time to rent</a:t>
            </a:r>
          </a:p>
          <a:p>
            <a:pPr marL="521208" lvl="1" indent="-228600">
              <a:lnSpc>
                <a:spcPct val="110000"/>
              </a:lnSpc>
              <a:spcAft>
                <a:spcPts val="0"/>
              </a:spcAft>
              <a:buFont typeface="Wingdings" panose="05000000000000000000" pitchFamily="2" charset="2"/>
              <a:buChar char="§"/>
            </a:pPr>
            <a:r>
              <a:rPr lang="en-US" dirty="0">
                <a:solidFill>
                  <a:schemeClr val="tx1"/>
                </a:solidFill>
              </a:rPr>
              <a:t>Renters are </a:t>
            </a:r>
            <a:r>
              <a:rPr lang="en-US" dirty="0">
                <a:solidFill>
                  <a:schemeClr val="tx1"/>
                </a:solidFill>
                <a:highlight>
                  <a:srgbClr val="FFFF00"/>
                </a:highlight>
              </a:rPr>
              <a:t>creating aliases </a:t>
            </a:r>
            <a:r>
              <a:rPr lang="en-US" dirty="0">
                <a:solidFill>
                  <a:schemeClr val="tx1"/>
                </a:solidFill>
              </a:rPr>
              <a:t>and booking courts multiple times per day</a:t>
            </a:r>
          </a:p>
          <a:p>
            <a:pPr marL="521208" lvl="1" indent="-228600">
              <a:lnSpc>
                <a:spcPct val="110000"/>
              </a:lnSpc>
              <a:spcAft>
                <a:spcPts val="0"/>
              </a:spcAft>
              <a:buFont typeface="Wingdings" panose="05000000000000000000" pitchFamily="2" charset="2"/>
              <a:buChar char="§"/>
            </a:pPr>
            <a:r>
              <a:rPr lang="en-US" dirty="0">
                <a:solidFill>
                  <a:schemeClr val="tx1"/>
                </a:solidFill>
              </a:rPr>
              <a:t>Long-term renters are </a:t>
            </a:r>
            <a:r>
              <a:rPr lang="en-US" dirty="0">
                <a:solidFill>
                  <a:schemeClr val="tx1"/>
                </a:solidFill>
                <a:highlight>
                  <a:srgbClr val="FFFF00"/>
                </a:highlight>
              </a:rPr>
              <a:t>not going through formal rental process</a:t>
            </a:r>
          </a:p>
          <a:p>
            <a:pPr marL="521208" lvl="1" indent="-228600">
              <a:lnSpc>
                <a:spcPct val="110000"/>
              </a:lnSpc>
              <a:spcAft>
                <a:spcPts val="0"/>
              </a:spcAft>
              <a:buFont typeface="Wingdings" panose="05000000000000000000" pitchFamily="2" charset="2"/>
              <a:buChar char="§"/>
            </a:pPr>
            <a:r>
              <a:rPr lang="en-US" dirty="0">
                <a:solidFill>
                  <a:schemeClr val="tx1"/>
                </a:solidFill>
                <a:highlight>
                  <a:srgbClr val="FFFF00"/>
                </a:highlight>
              </a:rPr>
              <a:t>Courts 1 and 2 </a:t>
            </a:r>
            <a:r>
              <a:rPr lang="en-US" dirty="0">
                <a:solidFill>
                  <a:schemeClr val="tx1"/>
                </a:solidFill>
              </a:rPr>
              <a:t>are often being used by commercial users at the </a:t>
            </a:r>
            <a:r>
              <a:rPr lang="en-US" dirty="0">
                <a:solidFill>
                  <a:schemeClr val="tx1"/>
                </a:solidFill>
                <a:highlight>
                  <a:srgbClr val="FFFF00"/>
                </a:highlight>
              </a:rPr>
              <a:t>same times</a:t>
            </a:r>
          </a:p>
          <a:p>
            <a:pPr marL="521208" lvl="1" indent="-228600">
              <a:lnSpc>
                <a:spcPct val="110000"/>
              </a:lnSpc>
              <a:spcAft>
                <a:spcPts val="0"/>
              </a:spcAft>
              <a:buFont typeface="Wingdings" panose="05000000000000000000" pitchFamily="2" charset="2"/>
              <a:buChar char="§"/>
            </a:pPr>
            <a:r>
              <a:rPr lang="en-US" dirty="0">
                <a:solidFill>
                  <a:schemeClr val="tx1"/>
                </a:solidFill>
                <a:highlight>
                  <a:srgbClr val="FFFF00"/>
                </a:highlight>
              </a:rPr>
              <a:t>All of the courts </a:t>
            </a:r>
            <a:r>
              <a:rPr lang="en-US" dirty="0">
                <a:solidFill>
                  <a:schemeClr val="tx1"/>
                </a:solidFill>
              </a:rPr>
              <a:t>at the high school </a:t>
            </a:r>
            <a:r>
              <a:rPr lang="en-US" dirty="0">
                <a:solidFill>
                  <a:schemeClr val="tx1"/>
                </a:solidFill>
                <a:highlight>
                  <a:srgbClr val="FFFF00"/>
                </a:highlight>
              </a:rPr>
              <a:t>are booked for tournaments</a:t>
            </a:r>
          </a:p>
          <a:p>
            <a:pPr marL="228600" indent="-228600">
              <a:lnSpc>
                <a:spcPct val="110000"/>
              </a:lnSpc>
              <a:spcAft>
                <a:spcPts val="0"/>
              </a:spcAft>
              <a:buFont typeface="Wingdings" panose="05000000000000000000" pitchFamily="2" charset="2"/>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22</a:t>
            </a:fld>
            <a:endParaRPr lang="en-US" dirty="0"/>
          </a:p>
        </p:txBody>
      </p:sp>
    </p:spTree>
    <p:extLst>
      <p:ext uri="{BB962C8B-B14F-4D97-AF65-F5344CB8AC3E}">
        <p14:creationId xmlns:p14="http://schemas.microsoft.com/office/powerpoint/2010/main" val="25860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Current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3139441" cy="4023360"/>
          </a:xfrm>
        </p:spPr>
        <p:txBody>
          <a:bodyPr>
            <a:normAutofit lnSpcReduction="10000"/>
          </a:bodyPr>
          <a:lstStyle/>
          <a:p>
            <a:pPr marL="228600" indent="-228600">
              <a:lnSpc>
                <a:spcPct val="100000"/>
              </a:lnSpc>
              <a:spcAft>
                <a:spcPts val="0"/>
              </a:spcAft>
              <a:buFont typeface="Wingdings" panose="05000000000000000000" pitchFamily="2" charset="2"/>
              <a:buChar char="§"/>
            </a:pPr>
            <a:r>
              <a:rPr lang="en-US" dirty="0"/>
              <a:t>Staff have provided the Commission redlined copies of the current Tennis Court Use Policy.</a:t>
            </a:r>
          </a:p>
          <a:p>
            <a:pPr marL="228600" indent="-228600">
              <a:lnSpc>
                <a:spcPct val="100000"/>
              </a:lnSpc>
              <a:spcAft>
                <a:spcPts val="0"/>
              </a:spcAft>
              <a:buFont typeface="Wingdings" panose="05000000000000000000" pitchFamily="2" charset="2"/>
              <a:buChar char="§"/>
            </a:pPr>
            <a:r>
              <a:rPr lang="en-US" dirty="0"/>
              <a:t>The redlines indicate outdated or improved policies.</a:t>
            </a:r>
          </a:p>
          <a:p>
            <a:pPr marL="228600" indent="-228600">
              <a:lnSpc>
                <a:spcPct val="100000"/>
              </a:lnSpc>
              <a:spcAft>
                <a:spcPts val="0"/>
              </a:spcAft>
              <a:buFont typeface="Wingdings" panose="05000000000000000000" pitchFamily="2" charset="2"/>
              <a:buChar char="§"/>
            </a:pPr>
            <a:r>
              <a:rPr lang="en-US" dirty="0"/>
              <a:t>Fees will not be changed and will be brought back after a Pricing Guideline Policy has been established and new fees are proposed.</a:t>
            </a:r>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23</a:t>
            </a:fld>
            <a:endParaRPr lang="en-US" dirty="0"/>
          </a:p>
        </p:txBody>
      </p:sp>
      <p:pic>
        <p:nvPicPr>
          <p:cNvPr id="8" name="Picture 7">
            <a:extLst>
              <a:ext uri="{FF2B5EF4-FFF2-40B4-BE49-F238E27FC236}">
                <a16:creationId xmlns:a16="http://schemas.microsoft.com/office/drawing/2014/main" id="{3EC83986-23A8-15AB-E001-87850626D7BF}"/>
              </a:ext>
            </a:extLst>
          </p:cNvPr>
          <p:cNvPicPr>
            <a:picLocks noChangeAspect="1"/>
          </p:cNvPicPr>
          <p:nvPr/>
        </p:nvPicPr>
        <p:blipFill>
          <a:blip r:embed="rId2"/>
          <a:stretch>
            <a:fillRect/>
          </a:stretch>
        </p:blipFill>
        <p:spPr>
          <a:xfrm>
            <a:off x="4883613" y="1813561"/>
            <a:ext cx="3465730" cy="4511039"/>
          </a:xfrm>
          <a:prstGeom prst="rect">
            <a:avLst/>
          </a:prstGeom>
        </p:spPr>
      </p:pic>
      <p:sp>
        <p:nvSpPr>
          <p:cNvPr id="9" name="Speech Bubble: Rectangle with Corners Rounded 8">
            <a:extLst>
              <a:ext uri="{FF2B5EF4-FFF2-40B4-BE49-F238E27FC236}">
                <a16:creationId xmlns:a16="http://schemas.microsoft.com/office/drawing/2014/main" id="{398D61A5-C8B0-58D2-B36D-25D362410010}"/>
              </a:ext>
            </a:extLst>
          </p:cNvPr>
          <p:cNvSpPr/>
          <p:nvPr/>
        </p:nvSpPr>
        <p:spPr>
          <a:xfrm>
            <a:off x="3067594" y="2057400"/>
            <a:ext cx="1816019" cy="1219200"/>
          </a:xfrm>
          <a:prstGeom prst="wedgeRoundRectCallout">
            <a:avLst>
              <a:gd name="adj1" fmla="val 65083"/>
              <a:gd name="adj2" fmla="val 398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 Long-term reservations should be made 28 days in advance of first day of reservation period, but reservations can be made 3 months in advance to reduce staff time managing</a:t>
            </a:r>
          </a:p>
        </p:txBody>
      </p:sp>
      <p:sp>
        <p:nvSpPr>
          <p:cNvPr id="10" name="Speech Bubble: Rectangle with Corners Rounded 9">
            <a:extLst>
              <a:ext uri="{FF2B5EF4-FFF2-40B4-BE49-F238E27FC236}">
                <a16:creationId xmlns:a16="http://schemas.microsoft.com/office/drawing/2014/main" id="{E5A87CE4-6CBF-932E-0BE2-F3C9E86B31D7}"/>
              </a:ext>
            </a:extLst>
          </p:cNvPr>
          <p:cNvSpPr/>
          <p:nvPr/>
        </p:nvSpPr>
        <p:spPr>
          <a:xfrm>
            <a:off x="2825931" y="3033152"/>
            <a:ext cx="1968419" cy="1370753"/>
          </a:xfrm>
          <a:prstGeom prst="wedgeRoundRectCallout">
            <a:avLst>
              <a:gd name="adj1" fmla="val 67484"/>
              <a:gd name="adj2" fmla="val -76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#8: based on historical use, the time should be set to per day and per month; recommend no more than 5 hours per day during “peak hours” and no more than 30 hours per month; commercial users are renting courts 30-36 hours per week</a:t>
            </a:r>
          </a:p>
        </p:txBody>
      </p:sp>
      <p:sp>
        <p:nvSpPr>
          <p:cNvPr id="11" name="Speech Bubble: Rectangle with Corners Rounded 10">
            <a:extLst>
              <a:ext uri="{FF2B5EF4-FFF2-40B4-BE49-F238E27FC236}">
                <a16:creationId xmlns:a16="http://schemas.microsoft.com/office/drawing/2014/main" id="{27EEF08A-F048-F5B0-6379-A4F42E5E0CFA}"/>
              </a:ext>
            </a:extLst>
          </p:cNvPr>
          <p:cNvSpPr/>
          <p:nvPr/>
        </p:nvSpPr>
        <p:spPr>
          <a:xfrm>
            <a:off x="2825931" y="3962400"/>
            <a:ext cx="1968419" cy="1370753"/>
          </a:xfrm>
          <a:prstGeom prst="wedgeRoundRectCallout">
            <a:avLst>
              <a:gd name="adj1" fmla="val 67041"/>
              <a:gd name="adj2" fmla="val -41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 for individuals, they can book up to 14 days in advance to allow the public more flexibility but they can only rent 1 hour per week</a:t>
            </a:r>
          </a:p>
        </p:txBody>
      </p:sp>
      <p:sp>
        <p:nvSpPr>
          <p:cNvPr id="12" name="Speech Bubble: Rectangle with Corners Rounded 11">
            <a:extLst>
              <a:ext uri="{FF2B5EF4-FFF2-40B4-BE49-F238E27FC236}">
                <a16:creationId xmlns:a16="http://schemas.microsoft.com/office/drawing/2014/main" id="{A0013743-9C9F-44A2-28F0-D4C4C9CB81BB}"/>
              </a:ext>
            </a:extLst>
          </p:cNvPr>
          <p:cNvSpPr/>
          <p:nvPr/>
        </p:nvSpPr>
        <p:spPr>
          <a:xfrm>
            <a:off x="5634445" y="3172037"/>
            <a:ext cx="1968419" cy="1370753"/>
          </a:xfrm>
          <a:prstGeom prst="wedgeRoundRectCallout">
            <a:avLst>
              <a:gd name="adj1" fmla="val -40023"/>
              <a:gd name="adj2" fmla="val 679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Cancellations will only be allowed up to 7 days before otherwise they’d lose their fees. The court may stay “reserved” but if it’s empty, the public can use on a first-come basis. But because rental fees are only $3, the amount will stay as a credit for a future use</a:t>
            </a:r>
          </a:p>
        </p:txBody>
      </p:sp>
    </p:spTree>
    <p:extLst>
      <p:ext uri="{BB962C8B-B14F-4D97-AF65-F5344CB8AC3E}">
        <p14:creationId xmlns:p14="http://schemas.microsoft.com/office/powerpoint/2010/main" val="6332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Draft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914399" y="1845734"/>
            <a:ext cx="4343401" cy="4402666"/>
          </a:xfrm>
        </p:spPr>
        <p:txBody>
          <a:bodyPr>
            <a:normAutofit fontScale="92500"/>
          </a:bodyPr>
          <a:lstStyle/>
          <a:p>
            <a:pPr marL="228600" indent="-228600">
              <a:lnSpc>
                <a:spcPct val="110000"/>
              </a:lnSpc>
              <a:spcAft>
                <a:spcPts val="0"/>
              </a:spcAft>
              <a:buFont typeface="Wingdings" panose="05000000000000000000" pitchFamily="2" charset="2"/>
              <a:buChar char="§"/>
            </a:pPr>
            <a:r>
              <a:rPr lang="en-US" dirty="0"/>
              <a:t>Staff has provided the Commission with a comprehensive draft that allows the renter to understand the rental process. </a:t>
            </a:r>
          </a:p>
          <a:p>
            <a:pPr marL="228600" indent="-228600">
              <a:lnSpc>
                <a:spcPct val="110000"/>
              </a:lnSpc>
              <a:spcAft>
                <a:spcPts val="0"/>
              </a:spcAft>
              <a:buFont typeface="Wingdings" panose="05000000000000000000" pitchFamily="2" charset="2"/>
              <a:buChar char="§"/>
            </a:pPr>
            <a:r>
              <a:rPr lang="en-US" dirty="0"/>
              <a:t>New and Updated topics include;</a:t>
            </a:r>
          </a:p>
          <a:p>
            <a:pPr marL="411480">
              <a:lnSpc>
                <a:spcPct val="110000"/>
              </a:lnSpc>
              <a:spcBef>
                <a:spcPts val="0"/>
              </a:spcBef>
              <a:spcAft>
                <a:spcPts val="0"/>
              </a:spcAft>
              <a:buFont typeface="Wingdings" panose="05000000000000000000" pitchFamily="2" charset="2"/>
              <a:buChar char="§"/>
            </a:pPr>
            <a:r>
              <a:rPr lang="en-US" dirty="0"/>
              <a:t>NEW Definitions</a:t>
            </a:r>
          </a:p>
          <a:p>
            <a:pPr marL="411480">
              <a:lnSpc>
                <a:spcPct val="110000"/>
              </a:lnSpc>
              <a:spcBef>
                <a:spcPts val="0"/>
              </a:spcBef>
              <a:spcAft>
                <a:spcPts val="0"/>
              </a:spcAft>
              <a:buFont typeface="Wingdings" panose="05000000000000000000" pitchFamily="2" charset="2"/>
              <a:buChar char="§"/>
            </a:pPr>
            <a:r>
              <a:rPr lang="en-US" dirty="0"/>
              <a:t>NEW Nonprofit Verification Process</a:t>
            </a:r>
          </a:p>
          <a:p>
            <a:pPr marL="411480">
              <a:lnSpc>
                <a:spcPct val="110000"/>
              </a:lnSpc>
              <a:spcBef>
                <a:spcPts val="0"/>
              </a:spcBef>
              <a:spcAft>
                <a:spcPts val="0"/>
              </a:spcAft>
              <a:buFont typeface="Wingdings" panose="05000000000000000000" pitchFamily="2" charset="2"/>
              <a:buChar char="§"/>
            </a:pPr>
            <a:r>
              <a:rPr lang="en-US" dirty="0"/>
              <a:t>UPDATED booking deadlines </a:t>
            </a:r>
          </a:p>
          <a:p>
            <a:pPr marL="411480">
              <a:lnSpc>
                <a:spcPct val="110000"/>
              </a:lnSpc>
              <a:spcBef>
                <a:spcPts val="0"/>
              </a:spcBef>
              <a:spcAft>
                <a:spcPts val="0"/>
              </a:spcAft>
              <a:buFont typeface="Wingdings" panose="05000000000000000000" pitchFamily="2" charset="2"/>
              <a:buChar char="§"/>
            </a:pPr>
            <a:r>
              <a:rPr lang="en-US" dirty="0"/>
              <a:t>NEW #1 Court allocation for commercial users</a:t>
            </a:r>
          </a:p>
          <a:p>
            <a:pPr marL="411480">
              <a:lnSpc>
                <a:spcPct val="110000"/>
              </a:lnSpc>
              <a:spcBef>
                <a:spcPts val="0"/>
              </a:spcBef>
              <a:spcAft>
                <a:spcPts val="0"/>
              </a:spcAft>
              <a:buFont typeface="Wingdings" panose="05000000000000000000" pitchFamily="2" charset="2"/>
              <a:buChar char="§"/>
            </a:pPr>
            <a:r>
              <a:rPr lang="en-US" dirty="0"/>
              <a:t>NEW Classifications of users</a:t>
            </a:r>
          </a:p>
          <a:p>
            <a:pPr marL="411480">
              <a:lnSpc>
                <a:spcPct val="110000"/>
              </a:lnSpc>
              <a:spcBef>
                <a:spcPts val="0"/>
              </a:spcBef>
              <a:spcAft>
                <a:spcPts val="0"/>
              </a:spcAft>
              <a:buFont typeface="Wingdings" panose="05000000000000000000" pitchFamily="2" charset="2"/>
              <a:buChar char="§"/>
            </a:pPr>
            <a:r>
              <a:rPr lang="en-US" dirty="0"/>
              <a:t>NEW discounts based on Classifications</a:t>
            </a:r>
          </a:p>
          <a:p>
            <a:pPr marL="411480">
              <a:lnSpc>
                <a:spcPct val="110000"/>
              </a:lnSpc>
              <a:spcBef>
                <a:spcPts val="0"/>
              </a:spcBef>
              <a:spcAft>
                <a:spcPts val="0"/>
              </a:spcAft>
              <a:buFont typeface="Wingdings" panose="05000000000000000000" pitchFamily="2" charset="2"/>
              <a:buChar char="§"/>
            </a:pPr>
            <a:r>
              <a:rPr lang="en-US" dirty="0"/>
              <a:t>UPDATED cancellation policy</a:t>
            </a:r>
          </a:p>
          <a:p>
            <a:pPr marL="411480">
              <a:lnSpc>
                <a:spcPct val="110000"/>
              </a:lnSpc>
              <a:spcBef>
                <a:spcPts val="0"/>
              </a:spcBef>
              <a:spcAft>
                <a:spcPts val="0"/>
              </a:spcAft>
              <a:buFont typeface="Wingdings" panose="05000000000000000000" pitchFamily="2" charset="2"/>
              <a:buChar char="§"/>
            </a:pPr>
            <a:r>
              <a:rPr lang="en-US" dirty="0"/>
              <a:t>NEW appeal process</a:t>
            </a:r>
          </a:p>
          <a:p>
            <a:pPr marL="411480">
              <a:lnSpc>
                <a:spcPct val="110000"/>
              </a:lnSpc>
              <a:spcBef>
                <a:spcPts val="0"/>
              </a:spcBef>
              <a:spcAft>
                <a:spcPts val="0"/>
              </a:spcAft>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24</a:t>
            </a:fld>
            <a:endParaRPr lang="en-US" dirty="0"/>
          </a:p>
        </p:txBody>
      </p:sp>
      <p:pic>
        <p:nvPicPr>
          <p:cNvPr id="9" name="Picture 8">
            <a:extLst>
              <a:ext uri="{FF2B5EF4-FFF2-40B4-BE49-F238E27FC236}">
                <a16:creationId xmlns:a16="http://schemas.microsoft.com/office/drawing/2014/main" id="{7EAC52DE-1400-37D3-AF5A-2ACCEA3CE28B}"/>
              </a:ext>
            </a:extLst>
          </p:cNvPr>
          <p:cNvPicPr>
            <a:picLocks noChangeAspect="1"/>
          </p:cNvPicPr>
          <p:nvPr/>
        </p:nvPicPr>
        <p:blipFill>
          <a:blip r:embed="rId2"/>
          <a:stretch>
            <a:fillRect/>
          </a:stretch>
        </p:blipFill>
        <p:spPr>
          <a:xfrm>
            <a:off x="5410200" y="1845733"/>
            <a:ext cx="3350172" cy="4366517"/>
          </a:xfrm>
          <a:prstGeom prst="rect">
            <a:avLst/>
          </a:prstGeom>
        </p:spPr>
      </p:pic>
    </p:spTree>
    <p:extLst>
      <p:ext uri="{BB962C8B-B14F-4D97-AF65-F5344CB8AC3E}">
        <p14:creationId xmlns:p14="http://schemas.microsoft.com/office/powerpoint/2010/main" val="289216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25</a:t>
            </a:fld>
            <a:endParaRPr lang="en-US" dirty="0"/>
          </a:p>
        </p:txBody>
      </p:sp>
      <p:pic>
        <p:nvPicPr>
          <p:cNvPr id="11" name="Picture 10">
            <a:extLst>
              <a:ext uri="{FF2B5EF4-FFF2-40B4-BE49-F238E27FC236}">
                <a16:creationId xmlns:a16="http://schemas.microsoft.com/office/drawing/2014/main" id="{AE5E6625-F160-E506-5CDE-D3E9EF83299B}"/>
              </a:ext>
            </a:extLst>
          </p:cNvPr>
          <p:cNvPicPr>
            <a:picLocks noChangeAspect="1"/>
          </p:cNvPicPr>
          <p:nvPr/>
        </p:nvPicPr>
        <p:blipFill>
          <a:blip r:embed="rId2"/>
          <a:stretch>
            <a:fillRect/>
          </a:stretch>
        </p:blipFill>
        <p:spPr>
          <a:xfrm>
            <a:off x="0" y="508859"/>
            <a:ext cx="9144000" cy="5840281"/>
          </a:xfrm>
          <a:prstGeom prst="rect">
            <a:avLst/>
          </a:prstGeom>
        </p:spPr>
      </p:pic>
      <p:sp>
        <p:nvSpPr>
          <p:cNvPr id="9" name="Speech Bubble: Rectangle with Corners Rounded 8">
            <a:extLst>
              <a:ext uri="{FF2B5EF4-FFF2-40B4-BE49-F238E27FC236}">
                <a16:creationId xmlns:a16="http://schemas.microsoft.com/office/drawing/2014/main" id="{B9452F6B-9844-A353-F17A-E50635F6E299}"/>
              </a:ext>
            </a:extLst>
          </p:cNvPr>
          <p:cNvSpPr/>
          <p:nvPr/>
        </p:nvSpPr>
        <p:spPr>
          <a:xfrm>
            <a:off x="4267200" y="1447800"/>
            <a:ext cx="2133600" cy="1524000"/>
          </a:xfrm>
          <a:prstGeom prst="wedgeRoundRectCallout">
            <a:avLst>
              <a:gd name="adj1" fmla="val -78584"/>
              <a:gd name="adj2" fmla="val -20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Policy updated to allow renters the option to book 2 weeks out, 1 hour per week</a:t>
            </a:r>
          </a:p>
          <a:p>
            <a:endParaRPr lang="en-US" sz="1000" dirty="0"/>
          </a:p>
          <a:p>
            <a:r>
              <a:rPr lang="en-US" sz="1000" dirty="0"/>
              <a:t>Commercial users are allowed to rent 28 days in advance for up to 90 days to allow to ensure their long-term programs and reduce staff time to manage</a:t>
            </a:r>
          </a:p>
        </p:txBody>
      </p:sp>
      <p:sp>
        <p:nvSpPr>
          <p:cNvPr id="12" name="Speech Bubble: Rectangle with Corners Rounded 11">
            <a:extLst>
              <a:ext uri="{FF2B5EF4-FFF2-40B4-BE49-F238E27FC236}">
                <a16:creationId xmlns:a16="http://schemas.microsoft.com/office/drawing/2014/main" id="{7C54AC9D-0E29-546B-3C28-459514F16D65}"/>
              </a:ext>
            </a:extLst>
          </p:cNvPr>
          <p:cNvSpPr/>
          <p:nvPr/>
        </p:nvSpPr>
        <p:spPr>
          <a:xfrm>
            <a:off x="4282440" y="2209800"/>
            <a:ext cx="2133600" cy="2057400"/>
          </a:xfrm>
          <a:prstGeom prst="wedgeRoundRectCallout">
            <a:avLst>
              <a:gd name="adj1" fmla="val -78584"/>
              <a:gd name="adj2" fmla="val -20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Commercial User is better defined as ANY program that collects a fee, regardless if they are a nonprofit or youth program. </a:t>
            </a:r>
          </a:p>
          <a:p>
            <a:endParaRPr lang="en-US" sz="1000" dirty="0"/>
          </a:p>
          <a:p>
            <a:r>
              <a:rPr lang="en-US" sz="1000" dirty="0"/>
              <a:t>NEW: to address public concern the courts are always booked by commercial users, this policy would limit all commercial use to court 1. </a:t>
            </a:r>
            <a:r>
              <a:rPr lang="en-US" sz="1000" dirty="0" err="1"/>
              <a:t>MHHS</a:t>
            </a:r>
            <a:r>
              <a:rPr lang="en-US" sz="1000" dirty="0"/>
              <a:t> does not allow commercial use.</a:t>
            </a:r>
          </a:p>
        </p:txBody>
      </p:sp>
      <p:sp>
        <p:nvSpPr>
          <p:cNvPr id="13" name="Speech Bubble: Rectangle with Corners Rounded 12">
            <a:extLst>
              <a:ext uri="{FF2B5EF4-FFF2-40B4-BE49-F238E27FC236}">
                <a16:creationId xmlns:a16="http://schemas.microsoft.com/office/drawing/2014/main" id="{1B85DBDE-153C-09BA-C8A7-02D7FB3873F5}"/>
              </a:ext>
            </a:extLst>
          </p:cNvPr>
          <p:cNvSpPr/>
          <p:nvPr/>
        </p:nvSpPr>
        <p:spPr>
          <a:xfrm>
            <a:off x="4282440" y="5349247"/>
            <a:ext cx="1828800" cy="421076"/>
          </a:xfrm>
          <a:prstGeom prst="wedgeRoundRectCallout">
            <a:avLst>
              <a:gd name="adj1" fmla="val -78584"/>
              <a:gd name="adj2" fmla="val -20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This allows for half of the open courts at </a:t>
            </a:r>
            <a:r>
              <a:rPr lang="en-US" sz="1000" dirty="0" err="1"/>
              <a:t>MHHS</a:t>
            </a:r>
            <a:r>
              <a:rPr lang="en-US" sz="1000" dirty="0"/>
              <a:t> be open for public</a:t>
            </a:r>
          </a:p>
        </p:txBody>
      </p:sp>
      <p:sp>
        <p:nvSpPr>
          <p:cNvPr id="15" name="Speech Bubble: Rectangle with Corners Rounded 14">
            <a:extLst>
              <a:ext uri="{FF2B5EF4-FFF2-40B4-BE49-F238E27FC236}">
                <a16:creationId xmlns:a16="http://schemas.microsoft.com/office/drawing/2014/main" id="{8D024A37-37E6-C349-5A15-73C9A3C34A5F}"/>
              </a:ext>
            </a:extLst>
          </p:cNvPr>
          <p:cNvSpPr/>
          <p:nvPr/>
        </p:nvSpPr>
        <p:spPr>
          <a:xfrm>
            <a:off x="3124200" y="1319254"/>
            <a:ext cx="1828800" cy="1119146"/>
          </a:xfrm>
          <a:prstGeom prst="wedgeRoundRectCallout">
            <a:avLst>
              <a:gd name="adj1" fmla="val 60464"/>
              <a:gd name="adj2" fmla="val -368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This new policy would allow a private user the option to pre-book their courts, but then they’d have to apply like the other groups and submit deposit, application fee and insurance</a:t>
            </a:r>
          </a:p>
        </p:txBody>
      </p:sp>
      <p:sp>
        <p:nvSpPr>
          <p:cNvPr id="16" name="Speech Bubble: Rectangle with Corners Rounded 15">
            <a:extLst>
              <a:ext uri="{FF2B5EF4-FFF2-40B4-BE49-F238E27FC236}">
                <a16:creationId xmlns:a16="http://schemas.microsoft.com/office/drawing/2014/main" id="{02DD9592-FE48-9C76-6897-00028A2AD292}"/>
              </a:ext>
            </a:extLst>
          </p:cNvPr>
          <p:cNvSpPr/>
          <p:nvPr/>
        </p:nvSpPr>
        <p:spPr>
          <a:xfrm>
            <a:off x="5615940" y="3354477"/>
            <a:ext cx="1828800" cy="547651"/>
          </a:xfrm>
          <a:prstGeom prst="wedgeRoundRectCallout">
            <a:avLst>
              <a:gd name="adj1" fmla="val 9512"/>
              <a:gd name="adj2" fmla="val -1253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This may help prohibit cancellations as they will be marked on their accounts</a:t>
            </a:r>
          </a:p>
        </p:txBody>
      </p:sp>
      <p:sp>
        <p:nvSpPr>
          <p:cNvPr id="17" name="Speech Bubble: Rectangle with Corners Rounded 16">
            <a:extLst>
              <a:ext uri="{FF2B5EF4-FFF2-40B4-BE49-F238E27FC236}">
                <a16:creationId xmlns:a16="http://schemas.microsoft.com/office/drawing/2014/main" id="{E8B84D1F-AA57-3F18-743E-22F07C80673E}"/>
              </a:ext>
            </a:extLst>
          </p:cNvPr>
          <p:cNvSpPr/>
          <p:nvPr/>
        </p:nvSpPr>
        <p:spPr>
          <a:xfrm>
            <a:off x="5349240" y="4871655"/>
            <a:ext cx="2362200" cy="1077089"/>
          </a:xfrm>
          <a:prstGeom prst="wedgeRoundRectCallout">
            <a:avLst>
              <a:gd name="adj1" fmla="val -23622"/>
              <a:gd name="adj2" fmla="val -817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Anytime a lesson is on the court wherein the instructor is being paid is considered a “Private Lessons” and must apply. This may be harder to monitor</a:t>
            </a:r>
          </a:p>
        </p:txBody>
      </p:sp>
    </p:spTree>
    <p:extLst>
      <p:ext uri="{BB962C8B-B14F-4D97-AF65-F5344CB8AC3E}">
        <p14:creationId xmlns:p14="http://schemas.microsoft.com/office/powerpoint/2010/main" val="3479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26</a:t>
            </a:fld>
            <a:endParaRPr lang="en-US" dirty="0"/>
          </a:p>
        </p:txBody>
      </p:sp>
      <p:pic>
        <p:nvPicPr>
          <p:cNvPr id="4" name="Picture 3">
            <a:extLst>
              <a:ext uri="{FF2B5EF4-FFF2-40B4-BE49-F238E27FC236}">
                <a16:creationId xmlns:a16="http://schemas.microsoft.com/office/drawing/2014/main" id="{BD975457-0632-A079-79DF-F2C647948CFD}"/>
              </a:ext>
            </a:extLst>
          </p:cNvPr>
          <p:cNvPicPr>
            <a:picLocks noChangeAspect="1"/>
          </p:cNvPicPr>
          <p:nvPr/>
        </p:nvPicPr>
        <p:blipFill>
          <a:blip r:embed="rId2"/>
          <a:stretch>
            <a:fillRect/>
          </a:stretch>
        </p:blipFill>
        <p:spPr>
          <a:xfrm>
            <a:off x="0" y="485002"/>
            <a:ext cx="9144000" cy="5887995"/>
          </a:xfrm>
          <a:prstGeom prst="rect">
            <a:avLst/>
          </a:prstGeom>
        </p:spPr>
      </p:pic>
      <p:sp>
        <p:nvSpPr>
          <p:cNvPr id="9" name="Speech Bubble: Rectangle with Corners Rounded 8">
            <a:extLst>
              <a:ext uri="{FF2B5EF4-FFF2-40B4-BE49-F238E27FC236}">
                <a16:creationId xmlns:a16="http://schemas.microsoft.com/office/drawing/2014/main" id="{B9452F6B-9844-A353-F17A-E50635F6E299}"/>
              </a:ext>
            </a:extLst>
          </p:cNvPr>
          <p:cNvSpPr/>
          <p:nvPr/>
        </p:nvSpPr>
        <p:spPr>
          <a:xfrm>
            <a:off x="4038600" y="1524000"/>
            <a:ext cx="1496260" cy="1524000"/>
          </a:xfrm>
          <a:prstGeom prst="wedgeRoundRectCallout">
            <a:avLst>
              <a:gd name="adj1" fmla="val -78584"/>
              <a:gd name="adj2" fmla="val -203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Similar classifications for the field users; prioritizes nonprofits, youth and organizations with 75% or more MH residents</a:t>
            </a:r>
          </a:p>
        </p:txBody>
      </p:sp>
      <p:sp>
        <p:nvSpPr>
          <p:cNvPr id="5" name="Speech Bubble: Rectangle with Corners Rounded 4">
            <a:extLst>
              <a:ext uri="{FF2B5EF4-FFF2-40B4-BE49-F238E27FC236}">
                <a16:creationId xmlns:a16="http://schemas.microsoft.com/office/drawing/2014/main" id="{A5220B80-159A-794C-2CAD-59EFC5C0F82E}"/>
              </a:ext>
            </a:extLst>
          </p:cNvPr>
          <p:cNvSpPr/>
          <p:nvPr/>
        </p:nvSpPr>
        <p:spPr>
          <a:xfrm>
            <a:off x="6930520" y="4114800"/>
            <a:ext cx="1496260" cy="762000"/>
          </a:xfrm>
          <a:prstGeom prst="wedgeRoundRectCallout">
            <a:avLst>
              <a:gd name="adj1" fmla="val -30276"/>
              <a:gd name="adj2" fmla="val -1014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Insurance is only required for groups submitting application for commercial use and long-term use</a:t>
            </a:r>
          </a:p>
        </p:txBody>
      </p:sp>
    </p:spTree>
    <p:extLst>
      <p:ext uri="{BB962C8B-B14F-4D97-AF65-F5344CB8AC3E}">
        <p14:creationId xmlns:p14="http://schemas.microsoft.com/office/powerpoint/2010/main" val="20486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27</a:t>
            </a:fld>
            <a:endParaRPr lang="en-US" dirty="0"/>
          </a:p>
        </p:txBody>
      </p:sp>
      <p:pic>
        <p:nvPicPr>
          <p:cNvPr id="5" name="Picture 4">
            <a:extLst>
              <a:ext uri="{FF2B5EF4-FFF2-40B4-BE49-F238E27FC236}">
                <a16:creationId xmlns:a16="http://schemas.microsoft.com/office/drawing/2014/main" id="{4495157B-0099-CD9E-AA0D-A37DA6213050}"/>
              </a:ext>
            </a:extLst>
          </p:cNvPr>
          <p:cNvPicPr>
            <a:picLocks noChangeAspect="1"/>
          </p:cNvPicPr>
          <p:nvPr/>
        </p:nvPicPr>
        <p:blipFill>
          <a:blip r:embed="rId2"/>
          <a:stretch>
            <a:fillRect/>
          </a:stretch>
        </p:blipFill>
        <p:spPr>
          <a:xfrm>
            <a:off x="0" y="490299"/>
            <a:ext cx="9144000" cy="5877402"/>
          </a:xfrm>
          <a:prstGeom prst="rect">
            <a:avLst/>
          </a:prstGeom>
        </p:spPr>
      </p:pic>
      <p:sp>
        <p:nvSpPr>
          <p:cNvPr id="9" name="Speech Bubble: Rectangle with Corners Rounded 8">
            <a:extLst>
              <a:ext uri="{FF2B5EF4-FFF2-40B4-BE49-F238E27FC236}">
                <a16:creationId xmlns:a16="http://schemas.microsoft.com/office/drawing/2014/main" id="{B9452F6B-9844-A353-F17A-E50635F6E299}"/>
              </a:ext>
            </a:extLst>
          </p:cNvPr>
          <p:cNvSpPr/>
          <p:nvPr/>
        </p:nvSpPr>
        <p:spPr>
          <a:xfrm>
            <a:off x="3429000" y="400391"/>
            <a:ext cx="1496260" cy="609600"/>
          </a:xfrm>
          <a:prstGeom prst="wedgeRoundRectCallout">
            <a:avLst>
              <a:gd name="adj1" fmla="val -97209"/>
              <a:gd name="adj2" fmla="val 639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Same as previous policy, listed in current MUNI code or standard</a:t>
            </a:r>
          </a:p>
        </p:txBody>
      </p:sp>
    </p:spTree>
    <p:extLst>
      <p:ext uri="{BB962C8B-B14F-4D97-AF65-F5344CB8AC3E}">
        <p14:creationId xmlns:p14="http://schemas.microsoft.com/office/powerpoint/2010/main" val="2376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28</a:t>
            </a:fld>
            <a:endParaRPr lang="en-US" dirty="0"/>
          </a:p>
        </p:txBody>
      </p:sp>
      <p:pic>
        <p:nvPicPr>
          <p:cNvPr id="4" name="Picture 3">
            <a:extLst>
              <a:ext uri="{FF2B5EF4-FFF2-40B4-BE49-F238E27FC236}">
                <a16:creationId xmlns:a16="http://schemas.microsoft.com/office/drawing/2014/main" id="{3D40869F-356B-6FBB-4EBD-09DD4CF29F54}"/>
              </a:ext>
            </a:extLst>
          </p:cNvPr>
          <p:cNvPicPr>
            <a:picLocks noChangeAspect="1"/>
          </p:cNvPicPr>
          <p:nvPr/>
        </p:nvPicPr>
        <p:blipFill>
          <a:blip r:embed="rId2"/>
          <a:stretch>
            <a:fillRect/>
          </a:stretch>
        </p:blipFill>
        <p:spPr>
          <a:xfrm>
            <a:off x="0" y="473927"/>
            <a:ext cx="9144000" cy="5910146"/>
          </a:xfrm>
          <a:prstGeom prst="rect">
            <a:avLst/>
          </a:prstGeom>
        </p:spPr>
      </p:pic>
      <p:sp>
        <p:nvSpPr>
          <p:cNvPr id="9" name="Speech Bubble: Rectangle with Corners Rounded 8">
            <a:extLst>
              <a:ext uri="{FF2B5EF4-FFF2-40B4-BE49-F238E27FC236}">
                <a16:creationId xmlns:a16="http://schemas.microsoft.com/office/drawing/2014/main" id="{B9452F6B-9844-A353-F17A-E50635F6E299}"/>
              </a:ext>
            </a:extLst>
          </p:cNvPr>
          <p:cNvSpPr/>
          <p:nvPr/>
        </p:nvSpPr>
        <p:spPr>
          <a:xfrm>
            <a:off x="3657600" y="1905000"/>
            <a:ext cx="1496260" cy="381000"/>
          </a:xfrm>
          <a:prstGeom prst="wedgeRoundRectCallout">
            <a:avLst>
              <a:gd name="adj1" fmla="val -101865"/>
              <a:gd name="adj2" fmla="val 46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Fees are not changing</a:t>
            </a:r>
          </a:p>
        </p:txBody>
      </p:sp>
      <p:sp>
        <p:nvSpPr>
          <p:cNvPr id="6" name="Speech Bubble: Rectangle with Corners Rounded 5">
            <a:extLst>
              <a:ext uri="{FF2B5EF4-FFF2-40B4-BE49-F238E27FC236}">
                <a16:creationId xmlns:a16="http://schemas.microsoft.com/office/drawing/2014/main" id="{424228B8-242D-E9A7-519E-F54CBC6D77BD}"/>
              </a:ext>
            </a:extLst>
          </p:cNvPr>
          <p:cNvSpPr/>
          <p:nvPr/>
        </p:nvSpPr>
        <p:spPr>
          <a:xfrm>
            <a:off x="3657600" y="2667000"/>
            <a:ext cx="1496260" cy="685800"/>
          </a:xfrm>
          <a:prstGeom prst="wedgeRoundRectCallout">
            <a:avLst>
              <a:gd name="adj1" fmla="val -101865"/>
              <a:gd name="adj2" fmla="val 46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Same discounts as represented in field rental policies</a:t>
            </a:r>
          </a:p>
        </p:txBody>
      </p:sp>
      <p:sp>
        <p:nvSpPr>
          <p:cNvPr id="7" name="Speech Bubble: Rectangle with Corners Rounded 6">
            <a:extLst>
              <a:ext uri="{FF2B5EF4-FFF2-40B4-BE49-F238E27FC236}">
                <a16:creationId xmlns:a16="http://schemas.microsoft.com/office/drawing/2014/main" id="{961A3BA2-3CEA-BE28-53FC-34C05BFF199C}"/>
              </a:ext>
            </a:extLst>
          </p:cNvPr>
          <p:cNvSpPr/>
          <p:nvPr/>
        </p:nvSpPr>
        <p:spPr>
          <a:xfrm>
            <a:off x="3429000" y="5181600"/>
            <a:ext cx="2438400" cy="914400"/>
          </a:xfrm>
          <a:prstGeom prst="wedgeRoundRectCallout">
            <a:avLst>
              <a:gd name="adj1" fmla="val -83227"/>
              <a:gd name="adj2" fmla="val -697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Refunds under $15 per transaction will be applied as a credit to their court reserve accounting to reduce transaction fees charged to District by </a:t>
            </a:r>
            <a:r>
              <a:rPr lang="en-US" sz="1000" dirty="0" err="1"/>
              <a:t>CourtReserve</a:t>
            </a:r>
            <a:endParaRPr lang="en-US" sz="1000" dirty="0"/>
          </a:p>
        </p:txBody>
      </p:sp>
      <p:sp>
        <p:nvSpPr>
          <p:cNvPr id="8" name="Speech Bubble: Rectangle with Corners Rounded 7">
            <a:extLst>
              <a:ext uri="{FF2B5EF4-FFF2-40B4-BE49-F238E27FC236}">
                <a16:creationId xmlns:a16="http://schemas.microsoft.com/office/drawing/2014/main" id="{5D04BF2B-291D-32C0-46C2-587C272324E4}"/>
              </a:ext>
            </a:extLst>
          </p:cNvPr>
          <p:cNvSpPr/>
          <p:nvPr/>
        </p:nvSpPr>
        <p:spPr>
          <a:xfrm>
            <a:off x="7086600" y="609600"/>
            <a:ext cx="1322763" cy="609600"/>
          </a:xfrm>
          <a:prstGeom prst="wedgeRoundRectCallout">
            <a:avLst>
              <a:gd name="adj1" fmla="val -49301"/>
              <a:gd name="adj2" fmla="val 1706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Cancellations made within 6 days are not allowed</a:t>
            </a:r>
          </a:p>
        </p:txBody>
      </p:sp>
      <p:sp>
        <p:nvSpPr>
          <p:cNvPr id="10" name="Speech Bubble: Rectangle with Corners Rounded 9">
            <a:extLst>
              <a:ext uri="{FF2B5EF4-FFF2-40B4-BE49-F238E27FC236}">
                <a16:creationId xmlns:a16="http://schemas.microsoft.com/office/drawing/2014/main" id="{03E5DEBE-775B-6B84-0DDB-5D1613DA22C0}"/>
              </a:ext>
            </a:extLst>
          </p:cNvPr>
          <p:cNvSpPr/>
          <p:nvPr/>
        </p:nvSpPr>
        <p:spPr>
          <a:xfrm>
            <a:off x="3986818" y="3717073"/>
            <a:ext cx="1322763" cy="609600"/>
          </a:xfrm>
          <a:prstGeom prst="wedgeRoundRectCallout">
            <a:avLst>
              <a:gd name="adj1" fmla="val 68546"/>
              <a:gd name="adj2" fmla="val 1035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Denied or cancelled permits have right to appeal</a:t>
            </a:r>
          </a:p>
        </p:txBody>
      </p:sp>
    </p:spTree>
    <p:extLst>
      <p:ext uri="{BB962C8B-B14F-4D97-AF65-F5344CB8AC3E}">
        <p14:creationId xmlns:p14="http://schemas.microsoft.com/office/powerpoint/2010/main" val="27552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P spid="6" grpId="1" animBg="1"/>
      <p:bldP spid="7" grpId="0" animBg="1"/>
      <p:bldP spid="7" grpId="1" animBg="1"/>
      <p:bldP spid="8" grpId="0" animBg="1"/>
      <p:bldP spid="8" grpId="1"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29</a:t>
            </a:fld>
            <a:endParaRPr lang="en-US" dirty="0"/>
          </a:p>
        </p:txBody>
      </p:sp>
      <p:pic>
        <p:nvPicPr>
          <p:cNvPr id="5" name="Picture 4">
            <a:extLst>
              <a:ext uri="{FF2B5EF4-FFF2-40B4-BE49-F238E27FC236}">
                <a16:creationId xmlns:a16="http://schemas.microsoft.com/office/drawing/2014/main" id="{8DFC0753-5263-4E00-3ADA-586D05A44036}"/>
              </a:ext>
            </a:extLst>
          </p:cNvPr>
          <p:cNvPicPr>
            <a:picLocks noChangeAspect="1"/>
          </p:cNvPicPr>
          <p:nvPr/>
        </p:nvPicPr>
        <p:blipFill>
          <a:blip r:embed="rId2"/>
          <a:stretch>
            <a:fillRect/>
          </a:stretch>
        </p:blipFill>
        <p:spPr>
          <a:xfrm>
            <a:off x="3581400" y="152400"/>
            <a:ext cx="4648679" cy="6058525"/>
          </a:xfrm>
          <a:prstGeom prst="rect">
            <a:avLst/>
          </a:prstGeom>
        </p:spPr>
      </p:pic>
      <p:sp>
        <p:nvSpPr>
          <p:cNvPr id="9" name="Speech Bubble: Rectangle with Corners Rounded 8">
            <a:extLst>
              <a:ext uri="{FF2B5EF4-FFF2-40B4-BE49-F238E27FC236}">
                <a16:creationId xmlns:a16="http://schemas.microsoft.com/office/drawing/2014/main" id="{B9452F6B-9844-A353-F17A-E50635F6E299}"/>
              </a:ext>
            </a:extLst>
          </p:cNvPr>
          <p:cNvSpPr/>
          <p:nvPr/>
        </p:nvSpPr>
        <p:spPr>
          <a:xfrm>
            <a:off x="1828800" y="533400"/>
            <a:ext cx="1496260" cy="457200"/>
          </a:xfrm>
          <a:prstGeom prst="wedgeRoundRectCallout">
            <a:avLst>
              <a:gd name="adj1" fmla="val 82636"/>
              <a:gd name="adj2" fmla="val 1491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General Rules of Conduct</a:t>
            </a:r>
          </a:p>
        </p:txBody>
      </p:sp>
      <p:pic>
        <p:nvPicPr>
          <p:cNvPr id="6" name="Picture 5" descr="Tennis ball resting on white line">
            <a:extLst>
              <a:ext uri="{FF2B5EF4-FFF2-40B4-BE49-F238E27FC236}">
                <a16:creationId xmlns:a16="http://schemas.microsoft.com/office/drawing/2014/main" id="{C7D8D6AB-C533-866C-B788-7B132520F7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986523"/>
            <a:ext cx="3581400" cy="2390278"/>
          </a:xfrm>
          <a:prstGeom prst="rect">
            <a:avLst/>
          </a:prstGeom>
        </p:spPr>
      </p:pic>
    </p:spTree>
    <p:extLst>
      <p:ext uri="{BB962C8B-B14F-4D97-AF65-F5344CB8AC3E}">
        <p14:creationId xmlns:p14="http://schemas.microsoft.com/office/powerpoint/2010/main" val="1248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Previous Board Discussion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4186439" cy="41740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Staff presented the Commission with the current rental policies at their regular meeting on October 18, 2023. </a:t>
            </a:r>
          </a:p>
          <a:p>
            <a:pPr marL="228600" indent="-228600">
              <a:lnSpc>
                <a:spcPct val="110000"/>
              </a:lnSpc>
              <a:spcAft>
                <a:spcPts val="0"/>
              </a:spcAft>
              <a:buFont typeface="Wingdings" panose="05000000000000000000" pitchFamily="2" charset="2"/>
              <a:buChar char="§"/>
            </a:pPr>
            <a:r>
              <a:rPr lang="en-US" dirty="0">
                <a:solidFill>
                  <a:schemeClr val="tx1"/>
                </a:solidFill>
              </a:rPr>
              <a:t>Staff presented the Commission with a draft version of the “Athletic Field Rental Policy” at their regular meeting on November 15, 2023, that combines policies from the current policies and includes recommendation for updated policies.</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a:t>
            </a:fld>
            <a:endParaRPr lang="en-US" dirty="0"/>
          </a:p>
        </p:txBody>
      </p:sp>
      <p:pic>
        <p:nvPicPr>
          <p:cNvPr id="6" name="Picture 5">
            <a:extLst>
              <a:ext uri="{FF2B5EF4-FFF2-40B4-BE49-F238E27FC236}">
                <a16:creationId xmlns:a16="http://schemas.microsoft.com/office/drawing/2014/main" id="{13E207D0-5660-ED4F-F254-4528F34F50E8}"/>
              </a:ext>
            </a:extLst>
          </p:cNvPr>
          <p:cNvPicPr>
            <a:picLocks noChangeAspect="1"/>
          </p:cNvPicPr>
          <p:nvPr/>
        </p:nvPicPr>
        <p:blipFill>
          <a:blip r:embed="rId2"/>
          <a:stretch>
            <a:fillRect/>
          </a:stretch>
        </p:blipFill>
        <p:spPr>
          <a:xfrm>
            <a:off x="5105400" y="1905000"/>
            <a:ext cx="3261360" cy="3908314"/>
          </a:xfrm>
          <a:prstGeom prst="rect">
            <a:avLst/>
          </a:prstGeom>
          <a:ln>
            <a:solidFill>
              <a:schemeClr val="bg2">
                <a:lumMod val="75000"/>
              </a:schemeClr>
            </a:solidFill>
          </a:ln>
        </p:spPr>
      </p:pic>
    </p:spTree>
    <p:extLst>
      <p:ext uri="{BB962C8B-B14F-4D97-AF65-F5344CB8AC3E}">
        <p14:creationId xmlns:p14="http://schemas.microsoft.com/office/powerpoint/2010/main" val="39592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 to Ask</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30</a:t>
            </a:fld>
            <a:endParaRPr lang="en-US" dirty="0"/>
          </a:p>
        </p:txBody>
      </p:sp>
      <p:grpSp>
        <p:nvGrpSpPr>
          <p:cNvPr id="8" name="Group 7">
            <a:extLst>
              <a:ext uri="{FF2B5EF4-FFF2-40B4-BE49-F238E27FC236}">
                <a16:creationId xmlns:a16="http://schemas.microsoft.com/office/drawing/2014/main" id="{DFA7FF05-7F9C-46A6-3785-54C662AB9E52}"/>
              </a:ext>
            </a:extLst>
          </p:cNvPr>
          <p:cNvGrpSpPr/>
          <p:nvPr/>
        </p:nvGrpSpPr>
        <p:grpSpPr>
          <a:xfrm>
            <a:off x="1640340" y="1971625"/>
            <a:ext cx="2902148" cy="1741290"/>
            <a:chOff x="744" y="145602"/>
            <a:chExt cx="2902148" cy="1741290"/>
          </a:xfrm>
        </p:grpSpPr>
        <p:sp>
          <p:nvSpPr>
            <p:cNvPr id="15" name="Rectangle 14">
              <a:extLst>
                <a:ext uri="{FF2B5EF4-FFF2-40B4-BE49-F238E27FC236}">
                  <a16:creationId xmlns:a16="http://schemas.microsoft.com/office/drawing/2014/main" id="{5D2A0FA7-92DF-43EE-7049-20EA0630C464}"/>
                </a:ext>
              </a:extLst>
            </p:cNvPr>
            <p:cNvSpPr/>
            <p:nvPr/>
          </p:nvSpPr>
          <p:spPr>
            <a:xfrm>
              <a:off x="744" y="145603"/>
              <a:ext cx="2902148"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TextBox 15">
              <a:extLst>
                <a:ext uri="{FF2B5EF4-FFF2-40B4-BE49-F238E27FC236}">
                  <a16:creationId xmlns:a16="http://schemas.microsoft.com/office/drawing/2014/main" id="{1E1CCD0D-946E-10AE-6A71-5F9DF5830932}"/>
                </a:ext>
              </a:extLst>
            </p:cNvPr>
            <p:cNvSpPr txBox="1"/>
            <p:nvPr/>
          </p:nvSpPr>
          <p:spPr>
            <a:xfrm>
              <a:off x="744" y="145602"/>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 the policies make sense? Are they easy to understand?</a:t>
              </a:r>
            </a:p>
          </p:txBody>
        </p:sp>
      </p:grpSp>
      <p:grpSp>
        <p:nvGrpSpPr>
          <p:cNvPr id="9" name="Group 8">
            <a:extLst>
              <a:ext uri="{FF2B5EF4-FFF2-40B4-BE49-F238E27FC236}">
                <a16:creationId xmlns:a16="http://schemas.microsoft.com/office/drawing/2014/main" id="{5DFBD8F3-733A-C78C-C587-B764CA250E09}"/>
              </a:ext>
            </a:extLst>
          </p:cNvPr>
          <p:cNvGrpSpPr/>
          <p:nvPr/>
        </p:nvGrpSpPr>
        <p:grpSpPr>
          <a:xfrm>
            <a:off x="4832703" y="1971626"/>
            <a:ext cx="2902148" cy="1741289"/>
            <a:chOff x="3193107" y="145603"/>
            <a:chExt cx="2902148" cy="1741289"/>
          </a:xfrm>
        </p:grpSpPr>
        <p:sp>
          <p:nvSpPr>
            <p:cNvPr id="13" name="Rectangle 12">
              <a:extLst>
                <a:ext uri="{FF2B5EF4-FFF2-40B4-BE49-F238E27FC236}">
                  <a16:creationId xmlns:a16="http://schemas.microsoft.com/office/drawing/2014/main" id="{3B53D547-7A19-2EF0-FDDE-E345C832BB47}"/>
                </a:ext>
              </a:extLst>
            </p:cNvPr>
            <p:cNvSpPr/>
            <p:nvPr/>
          </p:nvSpPr>
          <p:spPr>
            <a:xfrm>
              <a:off x="3193107" y="145603"/>
              <a:ext cx="2902148"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4" name="TextBox 13">
              <a:extLst>
                <a:ext uri="{FF2B5EF4-FFF2-40B4-BE49-F238E27FC236}">
                  <a16:creationId xmlns:a16="http://schemas.microsoft.com/office/drawing/2014/main" id="{3200C1FC-EDF8-AF93-AA06-9E65130F2520}"/>
                </a:ext>
              </a:extLst>
            </p:cNvPr>
            <p:cNvSpPr txBox="1"/>
            <p:nvPr/>
          </p:nvSpPr>
          <p:spPr>
            <a:xfrm>
              <a:off x="3193107" y="145603"/>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 they address the concerns of staff and public?</a:t>
              </a:r>
            </a:p>
          </p:txBody>
        </p:sp>
      </p:grpSp>
      <p:grpSp>
        <p:nvGrpSpPr>
          <p:cNvPr id="10" name="Group 9">
            <a:extLst>
              <a:ext uri="{FF2B5EF4-FFF2-40B4-BE49-F238E27FC236}">
                <a16:creationId xmlns:a16="http://schemas.microsoft.com/office/drawing/2014/main" id="{206D478D-2A3D-B340-7548-4901987C4C16}"/>
              </a:ext>
            </a:extLst>
          </p:cNvPr>
          <p:cNvGrpSpPr/>
          <p:nvPr/>
        </p:nvGrpSpPr>
        <p:grpSpPr>
          <a:xfrm>
            <a:off x="3276600" y="4038600"/>
            <a:ext cx="2902148" cy="1741289"/>
            <a:chOff x="1637004" y="2212577"/>
            <a:chExt cx="2902148" cy="1741289"/>
          </a:xfrm>
        </p:grpSpPr>
        <p:sp>
          <p:nvSpPr>
            <p:cNvPr id="11" name="Rectangle 10">
              <a:extLst>
                <a:ext uri="{FF2B5EF4-FFF2-40B4-BE49-F238E27FC236}">
                  <a16:creationId xmlns:a16="http://schemas.microsoft.com/office/drawing/2014/main" id="{0DCA157F-B212-DC09-816F-16DF61F95662}"/>
                </a:ext>
              </a:extLst>
            </p:cNvPr>
            <p:cNvSpPr/>
            <p:nvPr/>
          </p:nvSpPr>
          <p:spPr>
            <a:xfrm>
              <a:off x="1637004" y="2212577"/>
              <a:ext cx="2902148"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FE88F842-1F4C-CB22-74BD-D5B14DC7F5B8}"/>
                </a:ext>
              </a:extLst>
            </p:cNvPr>
            <p:cNvSpPr txBox="1"/>
            <p:nvPr/>
          </p:nvSpPr>
          <p:spPr>
            <a:xfrm>
              <a:off x="1637004" y="2212577"/>
              <a:ext cx="2902148"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dirty="0"/>
                <a:t>Do they meet the values of the Commission and Board?</a:t>
              </a:r>
              <a:endParaRPr lang="en-US" sz="2700" kern="1200" dirty="0"/>
            </a:p>
          </p:txBody>
        </p:sp>
      </p:grpSp>
    </p:spTree>
    <p:extLst>
      <p:ext uri="{BB962C8B-B14F-4D97-AF65-F5344CB8AC3E}">
        <p14:creationId xmlns:p14="http://schemas.microsoft.com/office/powerpoint/2010/main" val="26429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 to Ask</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31</a:t>
            </a:fld>
            <a:endParaRPr lang="en-US" dirty="0"/>
          </a:p>
        </p:txBody>
      </p:sp>
      <p:grpSp>
        <p:nvGrpSpPr>
          <p:cNvPr id="8" name="Group 7">
            <a:extLst>
              <a:ext uri="{FF2B5EF4-FFF2-40B4-BE49-F238E27FC236}">
                <a16:creationId xmlns:a16="http://schemas.microsoft.com/office/drawing/2014/main" id="{DFA7FF05-7F9C-46A6-3785-54C662AB9E52}"/>
              </a:ext>
            </a:extLst>
          </p:cNvPr>
          <p:cNvGrpSpPr/>
          <p:nvPr/>
        </p:nvGrpSpPr>
        <p:grpSpPr>
          <a:xfrm>
            <a:off x="1909830" y="1981200"/>
            <a:ext cx="5370060" cy="2133600"/>
            <a:chOff x="744" y="145602"/>
            <a:chExt cx="5370060" cy="1741290"/>
          </a:xfrm>
        </p:grpSpPr>
        <p:sp>
          <p:nvSpPr>
            <p:cNvPr id="15" name="Rectangle 14">
              <a:extLst>
                <a:ext uri="{FF2B5EF4-FFF2-40B4-BE49-F238E27FC236}">
                  <a16:creationId xmlns:a16="http://schemas.microsoft.com/office/drawing/2014/main" id="{5D2A0FA7-92DF-43EE-7049-20EA0630C464}"/>
                </a:ext>
              </a:extLst>
            </p:cNvPr>
            <p:cNvSpPr/>
            <p:nvPr/>
          </p:nvSpPr>
          <p:spPr>
            <a:xfrm>
              <a:off x="744" y="145603"/>
              <a:ext cx="5370060" cy="1741289"/>
            </a:xfrm>
            <a:prstGeom prst="rect">
              <a:avLst/>
            </a:prstGeom>
            <a:solidFill>
              <a:srgbClr val="7CADDD"/>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TextBox 15">
              <a:extLst>
                <a:ext uri="{FF2B5EF4-FFF2-40B4-BE49-F238E27FC236}">
                  <a16:creationId xmlns:a16="http://schemas.microsoft.com/office/drawing/2014/main" id="{1E1CCD0D-946E-10AE-6A71-5F9DF5830932}"/>
                </a:ext>
              </a:extLst>
            </p:cNvPr>
            <p:cNvSpPr txBox="1"/>
            <p:nvPr/>
          </p:nvSpPr>
          <p:spPr>
            <a:xfrm>
              <a:off x="744" y="145602"/>
              <a:ext cx="5293860" cy="1741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Do they serve the diverse user groups in Mountain House and Provide Exceptional Parks?</a:t>
              </a:r>
            </a:p>
          </p:txBody>
        </p:sp>
      </p:grpSp>
    </p:spTree>
    <p:extLst>
      <p:ext uri="{BB962C8B-B14F-4D97-AF65-F5344CB8AC3E}">
        <p14:creationId xmlns:p14="http://schemas.microsoft.com/office/powerpoint/2010/main" val="5636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478866"/>
          </a:xfrm>
        </p:spPr>
        <p:txBody>
          <a:bodyPr>
            <a:normAutofit fontScale="77500" lnSpcReduction="20000"/>
          </a:bodyPr>
          <a:lstStyle/>
          <a:p>
            <a:pPr marL="228600" indent="-228600">
              <a:buFont typeface="Wingdings" panose="05000000000000000000" pitchFamily="2" charset="2"/>
              <a:buChar char="§"/>
            </a:pPr>
            <a:r>
              <a:rPr lang="en-US" dirty="0">
                <a:solidFill>
                  <a:schemeClr val="tx1"/>
                </a:solidFill>
              </a:rPr>
              <a:t>Staff recommends that the Commission review and discuss the current Tennis Court Use Policy and make suggestions for implementation.</a:t>
            </a:r>
          </a:p>
          <a:p>
            <a:pPr marL="228600" indent="-228600">
              <a:buFont typeface="Wingdings" panose="05000000000000000000" pitchFamily="2" charset="2"/>
              <a:buChar char="§"/>
            </a:pPr>
            <a:r>
              <a:rPr lang="en-US" dirty="0">
                <a:solidFill>
                  <a:schemeClr val="tx1"/>
                </a:solidFill>
              </a:rPr>
              <a:t>The Chair will ask if anyone has clarifying questions.</a:t>
            </a:r>
          </a:p>
          <a:p>
            <a:pPr marL="228600" indent="-228600">
              <a:buFont typeface="Wingdings" panose="05000000000000000000" pitchFamily="2" charset="2"/>
              <a:buChar char="§"/>
            </a:pPr>
            <a:r>
              <a:rPr lang="en-US" dirty="0">
                <a:solidFill>
                  <a:schemeClr val="tx1"/>
                </a:solidFill>
              </a:rPr>
              <a:t>The Chair will open it to public comment for public and alternate Commissioners’ comments.</a:t>
            </a:r>
          </a:p>
          <a:p>
            <a:pPr marL="228600" indent="-228600">
              <a:buFont typeface="Wingdings" panose="05000000000000000000" pitchFamily="2" charset="2"/>
              <a:buChar char="§"/>
            </a:pPr>
            <a:r>
              <a:rPr lang="en-US" dirty="0">
                <a:solidFill>
                  <a:schemeClr val="tx1"/>
                </a:solidFill>
              </a:rPr>
              <a:t>Confirm that the DRAFT copy includes policies that address;</a:t>
            </a:r>
            <a:endParaRPr lang="en-US" dirty="0">
              <a:solidFill>
                <a:schemeClr val="tx1"/>
              </a:solidFill>
              <a:ea typeface="Calibri" panose="020F0502020204030204" pitchFamily="34" charset="0"/>
              <a:cs typeface="Calibri" panose="020F0502020204030204" pitchFamily="34" charset="0"/>
            </a:endParaRPr>
          </a:p>
          <a:p>
            <a:pPr marL="521208" lvl="1" indent="-228600">
              <a:lnSpc>
                <a:spcPct val="110000"/>
              </a:lnSpc>
              <a:spcAft>
                <a:spcPts val="0"/>
              </a:spcAft>
              <a:buFont typeface="Wingdings" panose="05000000000000000000" pitchFamily="2" charset="2"/>
              <a:buChar char="§"/>
            </a:pPr>
            <a:r>
              <a:rPr lang="en-US" sz="2000" dirty="0">
                <a:solidFill>
                  <a:schemeClr val="tx1"/>
                </a:solidFill>
              </a:rPr>
              <a:t>Opening up more court time </a:t>
            </a:r>
          </a:p>
          <a:p>
            <a:pPr marL="521208" lvl="1" indent="-228600">
              <a:lnSpc>
                <a:spcPct val="110000"/>
              </a:lnSpc>
              <a:spcAft>
                <a:spcPts val="0"/>
              </a:spcAft>
              <a:buFont typeface="Wingdings" panose="05000000000000000000" pitchFamily="2" charset="2"/>
              <a:buChar char="§"/>
            </a:pPr>
            <a:r>
              <a:rPr lang="en-US" sz="2000" dirty="0">
                <a:solidFill>
                  <a:schemeClr val="tx1"/>
                </a:solidFill>
              </a:rPr>
              <a:t>Commercial users are limited to a single court and monthly hours to allow for more public use</a:t>
            </a:r>
          </a:p>
          <a:p>
            <a:pPr marL="521208" lvl="1" indent="-228600">
              <a:lnSpc>
                <a:spcPct val="110000"/>
              </a:lnSpc>
              <a:spcAft>
                <a:spcPts val="0"/>
              </a:spcAft>
              <a:buFont typeface="Wingdings" panose="05000000000000000000" pitchFamily="2" charset="2"/>
              <a:buChar char="§"/>
            </a:pPr>
            <a:r>
              <a:rPr lang="en-US" sz="2000" dirty="0">
                <a:solidFill>
                  <a:schemeClr val="tx1"/>
                </a:solidFill>
              </a:rPr>
              <a:t>Private renters are booking courts, paying fees, submitting insurance</a:t>
            </a:r>
          </a:p>
          <a:p>
            <a:pPr marL="521208" lvl="1" indent="-228600">
              <a:lnSpc>
                <a:spcPct val="110000"/>
              </a:lnSpc>
              <a:spcAft>
                <a:spcPts val="0"/>
              </a:spcAft>
              <a:buFont typeface="Wingdings" panose="05000000000000000000" pitchFamily="2" charset="2"/>
              <a:buChar char="§"/>
            </a:pPr>
            <a:r>
              <a:rPr lang="en-US" sz="2000" dirty="0">
                <a:solidFill>
                  <a:schemeClr val="tx1"/>
                </a:solidFill>
              </a:rPr>
              <a:t>Renters are not cancelling their rentals</a:t>
            </a:r>
          </a:p>
          <a:p>
            <a:pPr marL="521208" lvl="1" indent="-228600">
              <a:lnSpc>
                <a:spcPct val="110000"/>
              </a:lnSpc>
              <a:spcAft>
                <a:spcPts val="0"/>
              </a:spcAft>
              <a:buFont typeface="Wingdings" panose="05000000000000000000" pitchFamily="2" charset="2"/>
              <a:buChar char="§"/>
            </a:pPr>
            <a:r>
              <a:rPr lang="en-US" sz="2000" dirty="0">
                <a:solidFill>
                  <a:schemeClr val="tx1"/>
                </a:solidFill>
              </a:rPr>
              <a:t>Long-term renters are able to book farther out</a:t>
            </a:r>
          </a:p>
          <a:p>
            <a:pPr marL="521208" lvl="1" indent="-228600">
              <a:lnSpc>
                <a:spcPct val="110000"/>
              </a:lnSpc>
              <a:spcAft>
                <a:spcPts val="0"/>
              </a:spcAft>
              <a:buFont typeface="Wingdings" panose="05000000000000000000" pitchFamily="2" charset="2"/>
              <a:buChar char="§"/>
            </a:pPr>
            <a:r>
              <a:rPr lang="en-US" sz="2000" dirty="0">
                <a:solidFill>
                  <a:schemeClr val="tx1"/>
                </a:solidFill>
              </a:rPr>
              <a:t>Court 1 is designated for commercial use opening up other courts for public use</a:t>
            </a:r>
          </a:p>
          <a:p>
            <a:pPr marL="521208" lvl="1" indent="-228600">
              <a:lnSpc>
                <a:spcPct val="110000"/>
              </a:lnSpc>
              <a:spcAft>
                <a:spcPts val="0"/>
              </a:spcAft>
              <a:buFont typeface="Wingdings" panose="05000000000000000000" pitchFamily="2" charset="2"/>
              <a:buChar char="§"/>
            </a:pPr>
            <a:r>
              <a:rPr lang="en-US" sz="2000" dirty="0">
                <a:solidFill>
                  <a:schemeClr val="tx1"/>
                </a:solidFill>
              </a:rPr>
              <a:t>Only 3 courts at </a:t>
            </a:r>
            <a:r>
              <a:rPr lang="en-US" sz="2000" dirty="0" err="1">
                <a:solidFill>
                  <a:schemeClr val="tx1"/>
                </a:solidFill>
              </a:rPr>
              <a:t>MHHS</a:t>
            </a:r>
            <a:r>
              <a:rPr lang="en-US" sz="2000" dirty="0">
                <a:solidFill>
                  <a:schemeClr val="tx1"/>
                </a:solidFill>
              </a:rPr>
              <a:t> are used for commercial use (less lessons), opening other courts for public use</a:t>
            </a:r>
            <a:endParaRPr lang="en-US" sz="2000" dirty="0">
              <a:solidFill>
                <a:schemeClr val="tx1"/>
              </a:solidFill>
              <a:ea typeface="Calibri" panose="020F0502020204030204" pitchFamily="34" charset="0"/>
              <a:cs typeface="Calibri" panose="020F0502020204030204" pitchFamily="34" charset="0"/>
            </a:endParaRPr>
          </a:p>
          <a:p>
            <a:pPr marL="228600" lvl="1" indent="-228600">
              <a:spcBef>
                <a:spcPts val="1200"/>
              </a:spcBef>
              <a:spcAft>
                <a:spcPts val="0"/>
              </a:spcAft>
              <a:buFont typeface="Wingdings" panose="05000000000000000000" pitchFamily="2" charset="2"/>
              <a:buChar char="§"/>
            </a:pPr>
            <a:r>
              <a:rPr lang="en-US" sz="2000" dirty="0">
                <a:solidFill>
                  <a:schemeClr val="tx1"/>
                </a:solidFill>
                <a:ea typeface="Calibri" panose="020F0502020204030204" pitchFamily="34" charset="0"/>
                <a:cs typeface="Calibri" panose="020F0502020204030204" pitchFamily="34" charset="0"/>
              </a:rPr>
              <a:t>The Commission may incorporate community feedback.</a:t>
            </a:r>
          </a:p>
          <a:p>
            <a:pPr marL="228600" lvl="1" indent="-228600">
              <a:spcBef>
                <a:spcPts val="1200"/>
              </a:spcBef>
              <a:spcAft>
                <a:spcPts val="0"/>
              </a:spcAft>
              <a:buFont typeface="Wingdings" panose="05000000000000000000" pitchFamily="2" charset="2"/>
              <a:buChar char="§"/>
            </a:pPr>
            <a:r>
              <a:rPr lang="en-US" sz="2000" dirty="0">
                <a:solidFill>
                  <a:schemeClr val="tx1"/>
                </a:solidFill>
                <a:ea typeface="Calibri" panose="020F0502020204030204" pitchFamily="34" charset="0"/>
                <a:cs typeface="Calibri" panose="020F0502020204030204" pitchFamily="34" charset="0"/>
              </a:rPr>
              <a:t>Comments and suggestions will be incorporated in the DRAFT for the next meeting.</a:t>
            </a:r>
            <a:endParaRPr lang="en-US" dirty="0"/>
          </a:p>
          <a:p>
            <a:pPr marL="0" marR="0" indent="0">
              <a:spcBef>
                <a:spcPts val="0"/>
              </a:spcBef>
              <a:spcAft>
                <a:spcPts val="1200"/>
              </a:spcAft>
              <a:buNone/>
            </a:pP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32</a:t>
            </a:fld>
            <a:endParaRPr lang="en-US" dirty="0"/>
          </a:p>
        </p:txBody>
      </p:sp>
    </p:spTree>
    <p:extLst>
      <p:ext uri="{BB962C8B-B14F-4D97-AF65-F5344CB8AC3E}">
        <p14:creationId xmlns:p14="http://schemas.microsoft.com/office/powerpoint/2010/main" val="1970255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33</a:t>
            </a:fld>
            <a:endParaRPr lang="en-US" dirty="0"/>
          </a:p>
        </p:txBody>
      </p:sp>
    </p:spTree>
    <p:extLst>
      <p:ext uri="{BB962C8B-B14F-4D97-AF65-F5344CB8AC3E}">
        <p14:creationId xmlns:p14="http://schemas.microsoft.com/office/powerpoint/2010/main" val="25957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1" y="5105400"/>
            <a:ext cx="7494962" cy="1524000"/>
          </a:xfrm>
        </p:spPr>
        <p:txBody>
          <a:bodyPr>
            <a:noAutofit/>
          </a:bodyPr>
          <a:lstStyle/>
          <a:p>
            <a:pPr algn="ctr"/>
            <a:r>
              <a:rPr lang="en-US" sz="3200" dirty="0"/>
              <a:t>Mountain House Community Services District</a:t>
            </a:r>
            <a:br>
              <a:rPr lang="en-US" sz="2800" dirty="0"/>
            </a:br>
            <a:r>
              <a:rPr lang="en-US" sz="2400" dirty="0">
                <a:solidFill>
                  <a:schemeClr val="bg1"/>
                </a:solidFill>
                <a:latin typeface="+mn-lt"/>
              </a:rPr>
              <a:t>6.B. </a:t>
            </a:r>
            <a:r>
              <a:rPr lang="en-US" sz="2000" dirty="0">
                <a:solidFill>
                  <a:schemeClr val="bg1"/>
                </a:solidFill>
                <a:latin typeface="+mn-lt"/>
              </a:rPr>
              <a:t>Review and Discuss New Program Ideas</a:t>
            </a:r>
            <a:br>
              <a:rPr lang="en-US" sz="2200" dirty="0">
                <a:latin typeface="+mn-lt"/>
              </a:rPr>
            </a:br>
            <a:r>
              <a:rPr lang="en-US" sz="2200" dirty="0"/>
              <a:t>January 17, 2024</a:t>
            </a:r>
          </a:p>
        </p:txBody>
      </p:sp>
      <p:sp>
        <p:nvSpPr>
          <p:cNvPr id="4" name="Slide Number Placeholder 3"/>
          <p:cNvSpPr>
            <a:spLocks noGrp="1"/>
          </p:cNvSpPr>
          <p:nvPr>
            <p:ph type="sldNum" sz="quarter" idx="12"/>
          </p:nvPr>
        </p:nvSpPr>
        <p:spPr/>
        <p:txBody>
          <a:bodyPr/>
          <a:lstStyle/>
          <a:p>
            <a:fld id="{03643E66-C977-4FF7-BF34-0DD5D76385E1}" type="slidenum">
              <a:rPr lang="en-US" smtClean="0"/>
              <a:t>34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76200"/>
            <a:ext cx="4800600" cy="4800600"/>
          </a:xfrm>
          <a:prstGeom prst="rect">
            <a:avLst/>
          </a:prstGeom>
        </p:spPr>
      </p:pic>
    </p:spTree>
    <p:extLst>
      <p:ext uri="{BB962C8B-B14F-4D97-AF65-F5344CB8AC3E}">
        <p14:creationId xmlns:p14="http://schemas.microsoft.com/office/powerpoint/2010/main" val="2635706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023360"/>
          </a:xfrm>
        </p:spPr>
        <p:txBody>
          <a:bodyPr>
            <a:normAutofit/>
          </a:bodyPr>
          <a:lstStyle/>
          <a:p>
            <a:pPr algn="l"/>
            <a:r>
              <a:rPr lang="en-US" b="0" i="0" u="none" strike="noStrike" baseline="0" dirty="0"/>
              <a:t>Staff recommends that the Mountain House Parks and Recreation Commission (Commission) review the current recreation programs offered by the District and discuss ideas for new programming.</a:t>
            </a: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35</a:t>
            </a:fld>
            <a:endParaRPr lang="en-US" dirty="0"/>
          </a:p>
        </p:txBody>
      </p:sp>
    </p:spTree>
    <p:extLst>
      <p:ext uri="{BB962C8B-B14F-4D97-AF65-F5344CB8AC3E}">
        <p14:creationId xmlns:p14="http://schemas.microsoft.com/office/powerpoint/2010/main" val="351907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43800" cy="41740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At the regular meeting on December 20, 2023, several Commissioners requested to discuss new program ideas.</a:t>
            </a:r>
          </a:p>
          <a:p>
            <a:pPr marL="228600" indent="-228600">
              <a:lnSpc>
                <a:spcPct val="110000"/>
              </a:lnSpc>
              <a:spcAft>
                <a:spcPts val="0"/>
              </a:spcAft>
              <a:buFont typeface="Wingdings" panose="05000000000000000000" pitchFamily="2" charset="2"/>
              <a:buChar char="§"/>
            </a:pPr>
            <a:r>
              <a:rPr lang="en-US" dirty="0">
                <a:solidFill>
                  <a:schemeClr val="tx1"/>
                </a:solidFill>
              </a:rPr>
              <a:t>Programs may be considered educational, recreational, celebratory.</a:t>
            </a:r>
          </a:p>
          <a:p>
            <a:pPr marL="228600" indent="-228600">
              <a:lnSpc>
                <a:spcPct val="110000"/>
              </a:lnSpc>
              <a:spcAft>
                <a:spcPts val="0"/>
              </a:spcAft>
              <a:buFont typeface="Wingdings" panose="05000000000000000000" pitchFamily="2" charset="2"/>
              <a:buChar char="§"/>
            </a:pPr>
            <a:r>
              <a:rPr lang="en-US" dirty="0">
                <a:solidFill>
                  <a:schemeClr val="tx1"/>
                </a:solidFill>
              </a:rPr>
              <a:t>Education and recreation classes are typically taught by highly skilled instructors in their respective fields.</a:t>
            </a:r>
          </a:p>
          <a:p>
            <a:pPr marL="228600" indent="-228600">
              <a:lnSpc>
                <a:spcPct val="110000"/>
              </a:lnSpc>
              <a:spcAft>
                <a:spcPts val="0"/>
              </a:spcAft>
              <a:buFont typeface="Wingdings" panose="05000000000000000000" pitchFamily="2" charset="2"/>
              <a:buChar char="§"/>
            </a:pPr>
            <a:r>
              <a:rPr lang="en-US" dirty="0">
                <a:solidFill>
                  <a:schemeClr val="tx1"/>
                </a:solidFill>
              </a:rPr>
              <a:t>Staff are developing a “Contract Instructor Handbook” with polices and processes to become an instructor for the District.</a:t>
            </a:r>
          </a:p>
          <a:p>
            <a:pPr marL="228600" indent="-228600">
              <a:lnSpc>
                <a:spcPct val="110000"/>
              </a:lnSpc>
              <a:spcAft>
                <a:spcPts val="0"/>
              </a:spcAft>
              <a:buFont typeface="Wingdings" panose="05000000000000000000" pitchFamily="2" charset="2"/>
              <a:buChar char="§"/>
            </a:pPr>
            <a:r>
              <a:rPr lang="en-US" dirty="0">
                <a:solidFill>
                  <a:schemeClr val="tx1"/>
                </a:solidFill>
              </a:rPr>
              <a:t>Other popular programs in MH include musical, religious and cultural events, and library programs.</a:t>
            </a:r>
          </a:p>
          <a:p>
            <a:pPr marL="292608" lvl="1" indent="0">
              <a:lnSpc>
                <a:spcPct val="110000"/>
              </a:lnSpc>
              <a:spcAft>
                <a:spcPts val="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36</a:t>
            </a:fld>
            <a:endParaRPr lang="en-US" dirty="0"/>
          </a:p>
        </p:txBody>
      </p:sp>
    </p:spTree>
    <p:extLst>
      <p:ext uri="{BB962C8B-B14F-4D97-AF65-F5344CB8AC3E}">
        <p14:creationId xmlns:p14="http://schemas.microsoft.com/office/powerpoint/2010/main" val="5044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Current Trends in Recreation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4739641" cy="4250266"/>
          </a:xfrm>
        </p:spPr>
        <p:txBody>
          <a:bodyPr>
            <a:normAutofit fontScale="85000" lnSpcReduction="20000"/>
          </a:bodyPr>
          <a:lstStyle/>
          <a:p>
            <a:pPr marL="228600" indent="-228600">
              <a:lnSpc>
                <a:spcPct val="110000"/>
              </a:lnSpc>
              <a:spcAft>
                <a:spcPts val="0"/>
              </a:spcAft>
              <a:buFont typeface="Wingdings" panose="05000000000000000000" pitchFamily="2" charset="2"/>
              <a:buChar char="§"/>
            </a:pPr>
            <a:r>
              <a:rPr lang="en-US">
                <a:solidFill>
                  <a:schemeClr val="tx1"/>
                </a:solidFill>
              </a:rPr>
              <a:t>Pickleball (seniors, all)</a:t>
            </a:r>
            <a:endParaRPr lang="en-US" dirty="0">
              <a:solidFill>
                <a:schemeClr val="tx1"/>
              </a:solidFill>
            </a:endParaRPr>
          </a:p>
          <a:p>
            <a:pPr marL="228600" indent="-228600">
              <a:lnSpc>
                <a:spcPct val="110000"/>
              </a:lnSpc>
              <a:spcAft>
                <a:spcPts val="0"/>
              </a:spcAft>
              <a:buFont typeface="Wingdings" panose="05000000000000000000" pitchFamily="2" charset="2"/>
              <a:buChar char="§"/>
            </a:pPr>
            <a:r>
              <a:rPr lang="en-US" dirty="0">
                <a:solidFill>
                  <a:schemeClr val="tx1"/>
                </a:solidFill>
              </a:rPr>
              <a:t>Sports Lessons (youth)</a:t>
            </a:r>
          </a:p>
          <a:p>
            <a:pPr marL="228600" indent="-228600">
              <a:lnSpc>
                <a:spcPct val="110000"/>
              </a:lnSpc>
              <a:spcAft>
                <a:spcPts val="0"/>
              </a:spcAft>
              <a:buFont typeface="Wingdings" panose="05000000000000000000" pitchFamily="2" charset="2"/>
              <a:buChar char="§"/>
            </a:pPr>
            <a:r>
              <a:rPr lang="en-US" dirty="0">
                <a:solidFill>
                  <a:schemeClr val="tx1"/>
                </a:solidFill>
              </a:rPr>
              <a:t>Art (adult and youth)</a:t>
            </a:r>
          </a:p>
          <a:p>
            <a:pPr marL="228600" indent="-228600">
              <a:lnSpc>
                <a:spcPct val="110000"/>
              </a:lnSpc>
              <a:spcAft>
                <a:spcPts val="0"/>
              </a:spcAft>
              <a:buFont typeface="Wingdings" panose="05000000000000000000" pitchFamily="2" charset="2"/>
              <a:buChar char="§"/>
            </a:pPr>
            <a:r>
              <a:rPr lang="en-US" dirty="0" err="1">
                <a:solidFill>
                  <a:schemeClr val="tx1"/>
                </a:solidFill>
              </a:rPr>
              <a:t>LEGOs</a:t>
            </a:r>
            <a:r>
              <a:rPr lang="en-US" dirty="0">
                <a:solidFill>
                  <a:schemeClr val="tx1"/>
                </a:solidFill>
              </a:rPr>
              <a:t> (building)</a:t>
            </a:r>
          </a:p>
          <a:p>
            <a:pPr marL="228600" indent="-228600">
              <a:lnSpc>
                <a:spcPct val="110000"/>
              </a:lnSpc>
              <a:spcAft>
                <a:spcPts val="0"/>
              </a:spcAft>
              <a:buFont typeface="Wingdings" panose="05000000000000000000" pitchFamily="2" charset="2"/>
              <a:buChar char="§"/>
            </a:pPr>
            <a:r>
              <a:rPr lang="en-US" dirty="0">
                <a:solidFill>
                  <a:schemeClr val="tx1"/>
                </a:solidFill>
              </a:rPr>
              <a:t>Engineering and Coding (youth)</a:t>
            </a:r>
          </a:p>
          <a:p>
            <a:pPr marL="228600" indent="-228600">
              <a:lnSpc>
                <a:spcPct val="110000"/>
              </a:lnSpc>
              <a:spcAft>
                <a:spcPts val="0"/>
              </a:spcAft>
              <a:buFont typeface="Wingdings" panose="05000000000000000000" pitchFamily="2" charset="2"/>
              <a:buChar char="§"/>
            </a:pPr>
            <a:r>
              <a:rPr lang="en-US" dirty="0">
                <a:solidFill>
                  <a:schemeClr val="tx1"/>
                </a:solidFill>
              </a:rPr>
              <a:t>Themed Camps (youth, summer)</a:t>
            </a:r>
          </a:p>
          <a:p>
            <a:pPr marL="228600" indent="-228600">
              <a:lnSpc>
                <a:spcPct val="110000"/>
              </a:lnSpc>
              <a:spcAft>
                <a:spcPts val="0"/>
              </a:spcAft>
              <a:buFont typeface="Wingdings" panose="05000000000000000000" pitchFamily="2" charset="2"/>
              <a:buChar char="§"/>
            </a:pPr>
            <a:r>
              <a:rPr lang="en-US" dirty="0">
                <a:solidFill>
                  <a:schemeClr val="tx1"/>
                </a:solidFill>
              </a:rPr>
              <a:t>STEM/STEAM Programs (youth)</a:t>
            </a:r>
          </a:p>
          <a:p>
            <a:pPr marL="228600" indent="-228600">
              <a:lnSpc>
                <a:spcPct val="110000"/>
              </a:lnSpc>
              <a:spcAft>
                <a:spcPts val="0"/>
              </a:spcAft>
              <a:buFont typeface="Wingdings" panose="05000000000000000000" pitchFamily="2" charset="2"/>
              <a:buChar char="§"/>
            </a:pPr>
            <a:r>
              <a:rPr lang="en-US" dirty="0">
                <a:solidFill>
                  <a:schemeClr val="tx1"/>
                </a:solidFill>
              </a:rPr>
              <a:t>Fitness (adult, dance, yoga, cross-training)</a:t>
            </a:r>
          </a:p>
          <a:p>
            <a:pPr marL="228600" indent="-228600">
              <a:lnSpc>
                <a:spcPct val="110000"/>
              </a:lnSpc>
              <a:spcAft>
                <a:spcPts val="0"/>
              </a:spcAft>
              <a:buFont typeface="Wingdings" panose="05000000000000000000" pitchFamily="2" charset="2"/>
              <a:buChar char="§"/>
            </a:pPr>
            <a:r>
              <a:rPr lang="en-US" dirty="0">
                <a:solidFill>
                  <a:schemeClr val="tx1"/>
                </a:solidFill>
              </a:rPr>
              <a:t>Movies in the Park (summer 2024)</a:t>
            </a:r>
          </a:p>
          <a:p>
            <a:pPr marL="228600" indent="-228600">
              <a:lnSpc>
                <a:spcPct val="110000"/>
              </a:lnSpc>
              <a:spcAft>
                <a:spcPts val="0"/>
              </a:spcAft>
              <a:buFont typeface="Wingdings" panose="05000000000000000000" pitchFamily="2" charset="2"/>
              <a:buChar char="§"/>
            </a:pPr>
            <a:r>
              <a:rPr lang="en-US" dirty="0">
                <a:solidFill>
                  <a:schemeClr val="tx1"/>
                </a:solidFill>
              </a:rPr>
              <a:t>Active Senior Programs (younger Baby Boomers, older Gen X)</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37</a:t>
            </a:fld>
            <a:endParaRPr lang="en-US" dirty="0"/>
          </a:p>
        </p:txBody>
      </p:sp>
      <p:pic>
        <p:nvPicPr>
          <p:cNvPr id="6" name="Picture 5" descr="Child playing with blocks">
            <a:extLst>
              <a:ext uri="{FF2B5EF4-FFF2-40B4-BE49-F238E27FC236}">
                <a16:creationId xmlns:a16="http://schemas.microsoft.com/office/drawing/2014/main" id="{64A9C9E9-7B45-B460-CA3B-70F24DBECB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2938453"/>
            <a:ext cx="2176136" cy="1450757"/>
          </a:xfrm>
          <a:prstGeom prst="rect">
            <a:avLst/>
          </a:prstGeom>
        </p:spPr>
      </p:pic>
      <p:pic>
        <p:nvPicPr>
          <p:cNvPr id="9" name="Picture 8" descr="Boys playing soccer">
            <a:extLst>
              <a:ext uri="{FF2B5EF4-FFF2-40B4-BE49-F238E27FC236}">
                <a16:creationId xmlns:a16="http://schemas.microsoft.com/office/drawing/2014/main" id="{512F9C15-1DCD-2627-6EAE-2A336479F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845733"/>
            <a:ext cx="2286000" cy="1524000"/>
          </a:xfrm>
          <a:prstGeom prst="rect">
            <a:avLst/>
          </a:prstGeom>
        </p:spPr>
      </p:pic>
      <p:pic>
        <p:nvPicPr>
          <p:cNvPr id="11" name="Picture 10" descr="Old woman painting">
            <a:extLst>
              <a:ext uri="{FF2B5EF4-FFF2-40B4-BE49-F238E27FC236}">
                <a16:creationId xmlns:a16="http://schemas.microsoft.com/office/drawing/2014/main" id="{EA474589-31C6-BE85-E6D3-08AD547EC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6682" y="4609203"/>
            <a:ext cx="2176136" cy="1450757"/>
          </a:xfrm>
          <a:prstGeom prst="rect">
            <a:avLst/>
          </a:prstGeom>
        </p:spPr>
      </p:pic>
    </p:spTree>
    <p:extLst>
      <p:ext uri="{BB962C8B-B14F-4D97-AF65-F5344CB8AC3E}">
        <p14:creationId xmlns:p14="http://schemas.microsoft.com/office/powerpoint/2010/main" val="11812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2000"/>
                                        <p:tgtEl>
                                          <p:spTgt spid="3">
                                            <p:txEl>
                                              <p:pRg st="0" end="0"/>
                                            </p:txEl>
                                          </p:spTgt>
                                        </p:tgtEl>
                                      </p:cBhvr>
                                    </p:animEffect>
                                    <p:anim calcmode="lin" valueType="num">
                                      <p:cBhvr>
                                        <p:cTn id="3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2000"/>
                                        <p:tgtEl>
                                          <p:spTgt spid="3">
                                            <p:txEl>
                                              <p:pRg st="1" end="1"/>
                                            </p:txEl>
                                          </p:spTgt>
                                        </p:tgtEl>
                                      </p:cBhvr>
                                    </p:animEffect>
                                    <p:anim calcmode="lin" valueType="num">
                                      <p:cBhvr>
                                        <p:cTn id="3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2000"/>
                                        <p:tgtEl>
                                          <p:spTgt spid="3">
                                            <p:txEl>
                                              <p:pRg st="2" end="2"/>
                                            </p:txEl>
                                          </p:spTgt>
                                        </p:tgtEl>
                                      </p:cBhvr>
                                    </p:animEffect>
                                    <p:anim calcmode="lin" valueType="num">
                                      <p:cBhvr>
                                        <p:cTn id="4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2000"/>
                                        <p:tgtEl>
                                          <p:spTgt spid="3">
                                            <p:txEl>
                                              <p:pRg st="3" end="3"/>
                                            </p:txEl>
                                          </p:spTgt>
                                        </p:tgtEl>
                                      </p:cBhvr>
                                    </p:animEffect>
                                    <p:anim calcmode="lin" valueType="num">
                                      <p:cBhvr>
                                        <p:cTn id="5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2000"/>
                                        <p:tgtEl>
                                          <p:spTgt spid="3">
                                            <p:txEl>
                                              <p:pRg st="4" end="4"/>
                                            </p:txEl>
                                          </p:spTgt>
                                        </p:tgtEl>
                                      </p:cBhvr>
                                    </p:animEffect>
                                    <p:anim calcmode="lin" valueType="num">
                                      <p:cBhvr>
                                        <p:cTn id="6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1"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2000"/>
                                        <p:tgtEl>
                                          <p:spTgt spid="3">
                                            <p:txEl>
                                              <p:pRg st="5" end="5"/>
                                            </p:txEl>
                                          </p:spTgt>
                                        </p:tgtEl>
                                      </p:cBhvr>
                                    </p:animEffect>
                                    <p:anim calcmode="lin" valueType="num">
                                      <p:cBhvr>
                                        <p:cTn id="6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2000"/>
                                        <p:tgtEl>
                                          <p:spTgt spid="3">
                                            <p:txEl>
                                              <p:pRg st="6" end="6"/>
                                            </p:txEl>
                                          </p:spTgt>
                                        </p:tgtEl>
                                      </p:cBhvr>
                                    </p:animEffect>
                                    <p:anim calcmode="lin" valueType="num">
                                      <p:cBhvr>
                                        <p:cTn id="7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fade">
                                      <p:cBhvr>
                                        <p:cTn id="80" dur="2000"/>
                                        <p:tgtEl>
                                          <p:spTgt spid="3">
                                            <p:txEl>
                                              <p:pRg st="7" end="7"/>
                                            </p:txEl>
                                          </p:spTgt>
                                        </p:tgtEl>
                                      </p:cBhvr>
                                    </p:animEffect>
                                    <p:anim calcmode="lin" valueType="num">
                                      <p:cBhvr>
                                        <p:cTn id="8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2"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2000"/>
                                        <p:tgtEl>
                                          <p:spTgt spid="3">
                                            <p:txEl>
                                              <p:pRg st="8" end="8"/>
                                            </p:txEl>
                                          </p:spTgt>
                                        </p:tgtEl>
                                      </p:cBhvr>
                                    </p:animEffect>
                                    <p:anim calcmode="lin" valueType="num">
                                      <p:cBhvr>
                                        <p:cTn id="88"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9"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Effect transition="in" filter="fade">
                                      <p:cBhvr>
                                        <p:cTn id="94" dur="2000"/>
                                        <p:tgtEl>
                                          <p:spTgt spid="3">
                                            <p:txEl>
                                              <p:pRg st="9" end="9"/>
                                            </p:txEl>
                                          </p:spTgt>
                                        </p:tgtEl>
                                      </p:cBhvr>
                                    </p:animEffect>
                                    <p:anim calcmode="lin" valueType="num">
                                      <p:cBhvr>
                                        <p:cTn id="95"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6"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Available Facilities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4358641" cy="41740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7 parks</a:t>
            </a:r>
          </a:p>
          <a:p>
            <a:pPr marL="521208" lvl="1" indent="-228600">
              <a:lnSpc>
                <a:spcPct val="110000"/>
              </a:lnSpc>
              <a:spcAft>
                <a:spcPts val="0"/>
              </a:spcAft>
              <a:buFont typeface="Wingdings" panose="05000000000000000000" pitchFamily="2" charset="2"/>
              <a:buChar char="§"/>
            </a:pPr>
            <a:r>
              <a:rPr lang="en-US" dirty="0">
                <a:solidFill>
                  <a:schemeClr val="tx1"/>
                </a:solidFill>
              </a:rPr>
              <a:t>Fields, picnic areas, sports courts</a:t>
            </a:r>
          </a:p>
          <a:p>
            <a:pPr marL="228600" indent="-228600">
              <a:lnSpc>
                <a:spcPct val="110000"/>
              </a:lnSpc>
              <a:spcAft>
                <a:spcPts val="0"/>
              </a:spcAft>
              <a:buFont typeface="Wingdings" panose="05000000000000000000" pitchFamily="2" charset="2"/>
              <a:buChar char="§"/>
            </a:pPr>
            <a:r>
              <a:rPr lang="en-US" dirty="0">
                <a:solidFill>
                  <a:schemeClr val="tx1"/>
                </a:solidFill>
              </a:rPr>
              <a:t>Unity Center</a:t>
            </a:r>
          </a:p>
          <a:p>
            <a:pPr marL="521208" lvl="1" indent="-228600">
              <a:lnSpc>
                <a:spcPct val="110000"/>
              </a:lnSpc>
              <a:spcAft>
                <a:spcPts val="0"/>
              </a:spcAft>
              <a:buFont typeface="Wingdings" panose="05000000000000000000" pitchFamily="2" charset="2"/>
              <a:buChar char="§"/>
            </a:pPr>
            <a:r>
              <a:rPr lang="en-US" dirty="0">
                <a:solidFill>
                  <a:schemeClr val="tx1"/>
                </a:solidFill>
              </a:rPr>
              <a:t>Large hall with outdoor areas, tables, chairs</a:t>
            </a:r>
          </a:p>
          <a:p>
            <a:pPr marL="228600" indent="-228600">
              <a:lnSpc>
                <a:spcPct val="110000"/>
              </a:lnSpc>
              <a:spcAft>
                <a:spcPts val="0"/>
              </a:spcAft>
              <a:buFont typeface="Wingdings" panose="05000000000000000000" pitchFamily="2" charset="2"/>
              <a:buChar char="§"/>
            </a:pPr>
            <a:r>
              <a:rPr lang="en-US" dirty="0">
                <a:solidFill>
                  <a:schemeClr val="tx1"/>
                </a:solidFill>
              </a:rPr>
              <a:t>Firehouse Community Room</a:t>
            </a:r>
          </a:p>
          <a:p>
            <a:pPr marL="521208" lvl="1" indent="-228600">
              <a:lnSpc>
                <a:spcPct val="110000"/>
              </a:lnSpc>
              <a:spcAft>
                <a:spcPts val="0"/>
              </a:spcAft>
              <a:buFont typeface="Wingdings" panose="05000000000000000000" pitchFamily="2" charset="2"/>
              <a:buChar char="§"/>
            </a:pPr>
            <a:r>
              <a:rPr lang="en-US" dirty="0">
                <a:solidFill>
                  <a:schemeClr val="tx1"/>
                </a:solidFill>
              </a:rPr>
              <a:t>Small classroom for up to 48; tables, chairs</a:t>
            </a:r>
          </a:p>
          <a:p>
            <a:pPr marL="228600" indent="-228600">
              <a:lnSpc>
                <a:spcPct val="110000"/>
              </a:lnSpc>
              <a:spcAft>
                <a:spcPts val="0"/>
              </a:spcAft>
              <a:buFont typeface="Wingdings" panose="05000000000000000000" pitchFamily="2" charset="2"/>
              <a:buChar char="§"/>
            </a:pPr>
            <a:r>
              <a:rPr lang="en-US" dirty="0">
                <a:solidFill>
                  <a:schemeClr val="tx1"/>
                </a:solidFill>
              </a:rPr>
              <a:t>Town Hall’s TH-1 Room</a:t>
            </a:r>
          </a:p>
          <a:p>
            <a:pPr marL="521208" lvl="1" indent="-228600">
              <a:lnSpc>
                <a:spcPct val="110000"/>
              </a:lnSpc>
              <a:spcAft>
                <a:spcPts val="0"/>
              </a:spcAft>
              <a:buFont typeface="Wingdings" panose="05000000000000000000" pitchFamily="2" charset="2"/>
              <a:buChar char="§"/>
            </a:pPr>
            <a:r>
              <a:rPr lang="en-US" dirty="0">
                <a:solidFill>
                  <a:schemeClr val="tx1"/>
                </a:solidFill>
              </a:rPr>
              <a:t>Large classroom with tables, chairs, projector</a:t>
            </a:r>
          </a:p>
          <a:p>
            <a:pPr marL="521208" lvl="1" indent="-228600">
              <a:lnSpc>
                <a:spcPct val="110000"/>
              </a:lnSpc>
              <a:spcAft>
                <a:spcPts val="0"/>
              </a:spcAft>
              <a:buFont typeface="Wingdings" panose="05000000000000000000" pitchFamily="2" charset="2"/>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38</a:t>
            </a:fld>
            <a:endParaRPr lang="en-US" dirty="0"/>
          </a:p>
        </p:txBody>
      </p:sp>
      <p:pic>
        <p:nvPicPr>
          <p:cNvPr id="7" name="Picture 6" descr="A picture containing building, ceiling, colonnade&#10;&#10;Description automatically generated">
            <a:extLst>
              <a:ext uri="{FF2B5EF4-FFF2-40B4-BE49-F238E27FC236}">
                <a16:creationId xmlns:a16="http://schemas.microsoft.com/office/drawing/2014/main" id="{B675B82E-912D-7E4F-136B-61EAC1F0D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290265"/>
            <a:ext cx="3429000" cy="2277470"/>
          </a:xfrm>
          <a:prstGeom prst="rect">
            <a:avLst/>
          </a:prstGeom>
        </p:spPr>
      </p:pic>
    </p:spTree>
    <p:extLst>
      <p:ext uri="{BB962C8B-B14F-4D97-AF65-F5344CB8AC3E}">
        <p14:creationId xmlns:p14="http://schemas.microsoft.com/office/powerpoint/2010/main" val="13397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Considerations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478866"/>
          </a:xfrm>
        </p:spPr>
        <p:txBody>
          <a:bodyPr>
            <a:normAutofit/>
          </a:bodyPr>
          <a:lstStyle/>
          <a:p>
            <a:pPr marL="228600" indent="-228600">
              <a:lnSpc>
                <a:spcPct val="110000"/>
              </a:lnSpc>
              <a:spcAft>
                <a:spcPts val="0"/>
              </a:spcAft>
              <a:buFont typeface="Wingdings" panose="05000000000000000000" pitchFamily="2" charset="2"/>
              <a:buChar char="§"/>
            </a:pPr>
            <a:r>
              <a:rPr lang="en-US" dirty="0">
                <a:solidFill>
                  <a:schemeClr val="tx1"/>
                </a:solidFill>
              </a:rPr>
              <a:t>Commissioners should consider the following;</a:t>
            </a:r>
          </a:p>
          <a:p>
            <a:pPr marL="521208" lvl="1" indent="-228600">
              <a:lnSpc>
                <a:spcPct val="110000"/>
              </a:lnSpc>
              <a:spcAft>
                <a:spcPts val="0"/>
              </a:spcAft>
              <a:buFont typeface="Wingdings" panose="05000000000000000000" pitchFamily="2" charset="2"/>
              <a:buChar char="§"/>
            </a:pPr>
            <a:r>
              <a:rPr lang="en-US" dirty="0">
                <a:solidFill>
                  <a:schemeClr val="tx1"/>
                </a:solidFill>
              </a:rPr>
              <a:t>Community needs</a:t>
            </a:r>
          </a:p>
          <a:p>
            <a:pPr marL="521208" lvl="1" indent="-228600">
              <a:lnSpc>
                <a:spcPct val="110000"/>
              </a:lnSpc>
              <a:spcAft>
                <a:spcPts val="0"/>
              </a:spcAft>
              <a:buFont typeface="Wingdings" panose="05000000000000000000" pitchFamily="2" charset="2"/>
              <a:buChar char="§"/>
            </a:pPr>
            <a:r>
              <a:rPr lang="en-US" dirty="0">
                <a:solidFill>
                  <a:schemeClr val="tx1"/>
                </a:solidFill>
              </a:rPr>
              <a:t>Public input</a:t>
            </a:r>
          </a:p>
          <a:p>
            <a:pPr marL="521208" lvl="1" indent="-228600">
              <a:lnSpc>
                <a:spcPct val="110000"/>
              </a:lnSpc>
              <a:spcAft>
                <a:spcPts val="0"/>
              </a:spcAft>
              <a:buFont typeface="Wingdings" panose="05000000000000000000" pitchFamily="2" charset="2"/>
              <a:buChar char="§"/>
            </a:pPr>
            <a:r>
              <a:rPr lang="en-US" dirty="0">
                <a:solidFill>
                  <a:schemeClr val="tx1"/>
                </a:solidFill>
              </a:rPr>
              <a:t>Available budget</a:t>
            </a:r>
          </a:p>
          <a:p>
            <a:pPr marL="521208" lvl="1" indent="-228600">
              <a:lnSpc>
                <a:spcPct val="110000"/>
              </a:lnSpc>
              <a:spcAft>
                <a:spcPts val="0"/>
              </a:spcAft>
              <a:buFont typeface="Wingdings" panose="05000000000000000000" pitchFamily="2" charset="2"/>
              <a:buChar char="§"/>
            </a:pPr>
            <a:r>
              <a:rPr lang="en-US" dirty="0">
                <a:solidFill>
                  <a:schemeClr val="tx1"/>
                </a:solidFill>
              </a:rPr>
              <a:t>Available facilities</a:t>
            </a:r>
          </a:p>
          <a:p>
            <a:pPr marL="521208" lvl="1" indent="-228600">
              <a:lnSpc>
                <a:spcPct val="110000"/>
              </a:lnSpc>
              <a:spcAft>
                <a:spcPts val="0"/>
              </a:spcAft>
              <a:buFont typeface="Wingdings" panose="05000000000000000000" pitchFamily="2" charset="2"/>
              <a:buChar char="§"/>
            </a:pPr>
            <a:r>
              <a:rPr lang="en-US" dirty="0">
                <a:solidFill>
                  <a:schemeClr val="tx1"/>
                </a:solidFill>
              </a:rPr>
              <a:t>Staff management</a:t>
            </a:r>
          </a:p>
          <a:p>
            <a:pPr marL="0" marR="0" indent="0">
              <a:spcBef>
                <a:spcPts val="0"/>
              </a:spcBef>
              <a:spcAft>
                <a:spcPts val="1200"/>
              </a:spcAft>
              <a:buNone/>
            </a:pP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39</a:t>
            </a:fld>
            <a:endParaRPr lang="en-US" dirty="0"/>
          </a:p>
        </p:txBody>
      </p:sp>
    </p:spTree>
    <p:extLst>
      <p:ext uri="{BB962C8B-B14F-4D97-AF65-F5344CB8AC3E}">
        <p14:creationId xmlns:p14="http://schemas.microsoft.com/office/powerpoint/2010/main" val="281286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Current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3139441" cy="4023360"/>
          </a:xfrm>
        </p:spPr>
        <p:txBody>
          <a:bodyPr>
            <a:normAutofit fontScale="85000" lnSpcReduction="20000"/>
          </a:bodyPr>
          <a:lstStyle/>
          <a:p>
            <a:pPr marL="228600" indent="-228600">
              <a:lnSpc>
                <a:spcPct val="100000"/>
              </a:lnSpc>
              <a:spcAft>
                <a:spcPts val="0"/>
              </a:spcAft>
              <a:buFont typeface="Wingdings" panose="05000000000000000000" pitchFamily="2" charset="2"/>
              <a:buChar char="§"/>
            </a:pPr>
            <a:r>
              <a:rPr lang="en-US" dirty="0"/>
              <a:t>Staff have provided the Commission redlined copies of the current park and field policies.</a:t>
            </a:r>
          </a:p>
          <a:p>
            <a:pPr marL="228600" indent="-228600">
              <a:lnSpc>
                <a:spcPct val="100000"/>
              </a:lnSpc>
              <a:spcAft>
                <a:spcPts val="0"/>
              </a:spcAft>
              <a:buFont typeface="Wingdings" panose="05000000000000000000" pitchFamily="2" charset="2"/>
              <a:buChar char="§"/>
            </a:pPr>
            <a:r>
              <a:rPr lang="en-US" dirty="0"/>
              <a:t>The redlines indicate outdated or conflicting policies.</a:t>
            </a:r>
          </a:p>
          <a:p>
            <a:pPr marL="228600" indent="-228600">
              <a:lnSpc>
                <a:spcPct val="100000"/>
              </a:lnSpc>
              <a:spcAft>
                <a:spcPts val="0"/>
              </a:spcAft>
              <a:buFont typeface="Wingdings" panose="05000000000000000000" pitchFamily="2" charset="2"/>
              <a:buChar char="§"/>
            </a:pPr>
            <a:r>
              <a:rPr lang="en-US" dirty="0"/>
              <a:t>Some of the policies pertain to special events, tennis or picnic rentals, all of which will have their own respective rental policies.</a:t>
            </a:r>
          </a:p>
          <a:p>
            <a:pPr marL="228600" indent="-228600">
              <a:lnSpc>
                <a:spcPct val="100000"/>
              </a:lnSpc>
              <a:spcAft>
                <a:spcPts val="0"/>
              </a:spcAft>
              <a:buFont typeface="Wingdings" panose="05000000000000000000" pitchFamily="2" charset="2"/>
              <a:buChar char="§"/>
            </a:pPr>
            <a:r>
              <a:rPr lang="en-US" dirty="0"/>
              <a:t>Fees will not be changed and will be brought back after a Pricing Guideline Policy has been established and new fees are proposed.</a:t>
            </a:r>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4</a:t>
            </a:fld>
            <a:endParaRPr lang="en-US" dirty="0"/>
          </a:p>
        </p:txBody>
      </p:sp>
      <p:pic>
        <p:nvPicPr>
          <p:cNvPr id="7" name="Picture 6">
            <a:extLst>
              <a:ext uri="{FF2B5EF4-FFF2-40B4-BE49-F238E27FC236}">
                <a16:creationId xmlns:a16="http://schemas.microsoft.com/office/drawing/2014/main" id="{F1173635-4C2A-2E3B-7B8A-408FBAB4E7E5}"/>
              </a:ext>
            </a:extLst>
          </p:cNvPr>
          <p:cNvPicPr>
            <a:picLocks noChangeAspect="1"/>
          </p:cNvPicPr>
          <p:nvPr/>
        </p:nvPicPr>
        <p:blipFill>
          <a:blip r:embed="rId2"/>
          <a:stretch>
            <a:fillRect/>
          </a:stretch>
        </p:blipFill>
        <p:spPr>
          <a:xfrm>
            <a:off x="4192664" y="1899068"/>
            <a:ext cx="4200620" cy="3714750"/>
          </a:xfrm>
          <a:prstGeom prst="rect">
            <a:avLst/>
          </a:prstGeom>
        </p:spPr>
      </p:pic>
    </p:spTree>
    <p:extLst>
      <p:ext uri="{BB962C8B-B14F-4D97-AF65-F5344CB8AC3E}">
        <p14:creationId xmlns:p14="http://schemas.microsoft.com/office/powerpoint/2010/main" val="28098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Recommendation</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86404" cy="4478866"/>
          </a:xfrm>
        </p:spPr>
        <p:txBody>
          <a:bodyPr>
            <a:normAutofit/>
          </a:bodyPr>
          <a:lstStyle/>
          <a:p>
            <a:pPr marL="228600" indent="-228600">
              <a:buFont typeface="Wingdings" panose="05000000000000000000" pitchFamily="2" charset="2"/>
              <a:buChar char="§"/>
            </a:pPr>
            <a:r>
              <a:rPr lang="en-US" dirty="0">
                <a:solidFill>
                  <a:schemeClr val="tx1"/>
                </a:solidFill>
              </a:rPr>
              <a:t>Staff recommends that the Commission; </a:t>
            </a:r>
          </a:p>
          <a:p>
            <a:pPr marL="521208" lvl="1" indent="-228600">
              <a:buFont typeface="Wingdings" panose="05000000000000000000" pitchFamily="2" charset="2"/>
              <a:buChar char="§"/>
            </a:pPr>
            <a:r>
              <a:rPr lang="en-US" dirty="0">
                <a:solidFill>
                  <a:schemeClr val="tx1"/>
                </a:solidFill>
              </a:rPr>
              <a:t>Share ideas on how to interact with the public</a:t>
            </a:r>
          </a:p>
          <a:p>
            <a:pPr marL="521208" lvl="1" indent="-228600">
              <a:buFont typeface="Wingdings" panose="05000000000000000000" pitchFamily="2" charset="2"/>
              <a:buChar char="§"/>
            </a:pPr>
            <a:r>
              <a:rPr lang="en-US" dirty="0">
                <a:solidFill>
                  <a:schemeClr val="tx1"/>
                </a:solidFill>
              </a:rPr>
              <a:t>Invite the public to a future meeting; regular or special meeting</a:t>
            </a:r>
          </a:p>
          <a:p>
            <a:pPr marL="521208" lvl="1" indent="-228600">
              <a:buFont typeface="Wingdings" panose="05000000000000000000" pitchFamily="2" charset="2"/>
              <a:buChar char="§"/>
            </a:pPr>
            <a:r>
              <a:rPr lang="en-US" dirty="0">
                <a:solidFill>
                  <a:schemeClr val="tx1"/>
                </a:solidFill>
              </a:rPr>
              <a:t>Participate in upcoming District-sponsored Special Events</a:t>
            </a:r>
          </a:p>
          <a:p>
            <a:pPr marL="521208" lvl="1" indent="-228600">
              <a:buFont typeface="Wingdings" panose="05000000000000000000" pitchFamily="2" charset="2"/>
              <a:buChar char="§"/>
            </a:pPr>
            <a:r>
              <a:rPr lang="en-US" dirty="0">
                <a:solidFill>
                  <a:schemeClr val="tx1"/>
                </a:solidFill>
              </a:rPr>
              <a:t>Survey your respective communities, share at future meeting</a:t>
            </a:r>
          </a:p>
          <a:p>
            <a:pPr marL="0" marR="0" indent="0">
              <a:spcBef>
                <a:spcPts val="0"/>
              </a:spcBef>
              <a:spcAft>
                <a:spcPts val="1200"/>
              </a:spcAft>
              <a:buNone/>
            </a:pPr>
            <a:endParaRPr lang="en-US" dirty="0"/>
          </a:p>
          <a:p>
            <a:pPr marL="0" marR="0" indent="0">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40</a:t>
            </a:fld>
            <a:endParaRPr lang="en-US" dirty="0"/>
          </a:p>
        </p:txBody>
      </p:sp>
    </p:spTree>
    <p:extLst>
      <p:ext uri="{BB962C8B-B14F-4D97-AF65-F5344CB8AC3E}">
        <p14:creationId xmlns:p14="http://schemas.microsoft.com/office/powerpoint/2010/main" val="2742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41</a:t>
            </a:fld>
            <a:endParaRPr lang="en-US" dirty="0"/>
          </a:p>
        </p:txBody>
      </p:sp>
    </p:spTree>
    <p:extLst>
      <p:ext uri="{BB962C8B-B14F-4D97-AF65-F5344CB8AC3E}">
        <p14:creationId xmlns:p14="http://schemas.microsoft.com/office/powerpoint/2010/main" val="3676317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Future Agenda Items?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822959" y="1845734"/>
            <a:ext cx="7543801" cy="4478866"/>
          </a:xfrm>
        </p:spPr>
        <p:txBody>
          <a:bodyPr>
            <a:normAutofit fontScale="85000" lnSpcReduction="20000"/>
          </a:bodyPr>
          <a:lstStyle/>
          <a:p>
            <a:pPr>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Goals and Objectives</a:t>
            </a:r>
          </a:p>
          <a:p>
            <a:pPr>
              <a:spcBef>
                <a:spcPts val="0"/>
              </a:spcBef>
              <a:spcAft>
                <a:spcPts val="1200"/>
              </a:spcAft>
              <a:buFont typeface="Wingdings" panose="05000000000000000000" pitchFamily="2" charset="2"/>
              <a:buChar char="§"/>
            </a:pPr>
            <a:r>
              <a:rPr lang="en-US" dirty="0" err="1">
                <a:solidFill>
                  <a:srgbClr val="000000"/>
                </a:solidFill>
                <a:ea typeface="Times New Roman" panose="02020603050405020304" pitchFamily="18" charset="0"/>
              </a:rPr>
              <a:t>Reveiw</a:t>
            </a:r>
            <a:r>
              <a:rPr lang="en-US" dirty="0">
                <a:solidFill>
                  <a:srgbClr val="000000"/>
                </a:solidFill>
                <a:ea typeface="Times New Roman" panose="02020603050405020304" pitchFamily="18" charset="0"/>
              </a:rPr>
              <a:t> Park Amenities</a:t>
            </a:r>
          </a:p>
          <a:p>
            <a:pPr>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Park Naming Policy</a:t>
            </a:r>
          </a:p>
          <a:p>
            <a:pPr>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Rental Policies</a:t>
            </a:r>
          </a:p>
          <a:p>
            <a:pPr lvl="1">
              <a:spcBef>
                <a:spcPts val="0"/>
              </a:spcBef>
              <a:spcAft>
                <a:spcPts val="1200"/>
              </a:spcAft>
              <a:buFont typeface="Wingdings" panose="05000000000000000000" pitchFamily="2" charset="2"/>
              <a:buChar char="§"/>
            </a:pPr>
            <a:r>
              <a:rPr lang="en-US" dirty="0">
                <a:solidFill>
                  <a:srgbClr val="000000"/>
                </a:solidFill>
                <a:effectLst/>
                <a:ea typeface="Times New Roman" panose="02020603050405020304" pitchFamily="18" charset="0"/>
              </a:rPr>
              <a:t>Park and Picnic Rental Policies</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Indoor Facility Rental Policies</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Special Event Policies - NEW</a:t>
            </a:r>
          </a:p>
          <a:p>
            <a:pPr marR="0">
              <a:spcBef>
                <a:spcPts val="0"/>
              </a:spcBef>
              <a:spcAft>
                <a:spcPts val="1200"/>
              </a:spcAft>
              <a:buFont typeface="Wingdings" panose="05000000000000000000" pitchFamily="2" charset="2"/>
              <a:buChar char="§"/>
            </a:pPr>
            <a:r>
              <a:rPr lang="en-US" dirty="0">
                <a:solidFill>
                  <a:srgbClr val="000000"/>
                </a:solidFill>
                <a:effectLst/>
                <a:ea typeface="Times New Roman" panose="02020603050405020304" pitchFamily="18" charset="0"/>
              </a:rPr>
              <a:t>Pricing Policy and Guidelines - NEW</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Parks and Rec Fees</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Sponsorship Policy</a:t>
            </a:r>
          </a:p>
          <a:p>
            <a:pPr marR="0">
              <a:spcBef>
                <a:spcPts val="0"/>
              </a:spcBef>
              <a:spcAft>
                <a:spcPts val="1200"/>
              </a:spcAft>
              <a:buFont typeface="Wingdings" panose="05000000000000000000" pitchFamily="2" charset="2"/>
              <a:buChar char="§"/>
            </a:pPr>
            <a:r>
              <a:rPr lang="en-US" dirty="0">
                <a:solidFill>
                  <a:srgbClr val="000000"/>
                </a:solidFill>
                <a:effectLst/>
                <a:ea typeface="Times New Roman" panose="02020603050405020304" pitchFamily="18" charset="0"/>
              </a:rPr>
              <a:t>Recreation Classes </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Instructor handbook/contract - NEW</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Spring Classes, Summer Camps</a:t>
            </a:r>
          </a:p>
          <a:p>
            <a:pPr lvl="1">
              <a:spcBef>
                <a:spcPts val="0"/>
              </a:spcBef>
              <a:spcAft>
                <a:spcPts val="1200"/>
              </a:spcAft>
              <a:buFont typeface="Wingdings" panose="05000000000000000000" pitchFamily="2" charset="2"/>
              <a:buChar char="§"/>
            </a:pPr>
            <a:r>
              <a:rPr lang="en-US" dirty="0">
                <a:solidFill>
                  <a:srgbClr val="000000"/>
                </a:solidFill>
                <a:ea typeface="Times New Roman" panose="02020603050405020304" pitchFamily="18" charset="0"/>
              </a:rPr>
              <a:t>Senior Programming at the Firehouse </a:t>
            </a:r>
            <a:endParaRPr lang="en-US" dirty="0">
              <a:solidFill>
                <a:srgbClr val="000000"/>
              </a:solidFill>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42</a:t>
            </a:fld>
            <a:endParaRPr lang="en-US" dirty="0"/>
          </a:p>
        </p:txBody>
      </p:sp>
      <p:pic>
        <p:nvPicPr>
          <p:cNvPr id="6" name="Picture 5" descr="Diagram, venn diagram&#10;&#10;Description automatically generated">
            <a:extLst>
              <a:ext uri="{FF2B5EF4-FFF2-40B4-BE49-F238E27FC236}">
                <a16:creationId xmlns:a16="http://schemas.microsoft.com/office/drawing/2014/main" id="{285BDD8F-90C2-F3C0-0A80-CD93C0E50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905190"/>
            <a:ext cx="3047619" cy="3047619"/>
          </a:xfrm>
          <a:prstGeom prst="rect">
            <a:avLst/>
          </a:prstGeom>
        </p:spPr>
      </p:pic>
    </p:spTree>
    <p:extLst>
      <p:ext uri="{BB962C8B-B14F-4D97-AF65-F5344CB8AC3E}">
        <p14:creationId xmlns:p14="http://schemas.microsoft.com/office/powerpoint/2010/main" val="4479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xEl>
                                              <p:pRg st="13" end="13"/>
                                            </p:txEl>
                                          </p:spTgt>
                                        </p:tgtEl>
                                        <p:attrNameLst>
                                          <p:attrName>style.visibility</p:attrName>
                                        </p:attrNameLst>
                                      </p:cBhvr>
                                      <p:to>
                                        <p:strVal val="visible"/>
                                      </p:to>
                                    </p:set>
                                    <p:animEffect transition="in" filter="fade">
                                      <p:cBhvr>
                                        <p:cTn id="82" dur="1000"/>
                                        <p:tgtEl>
                                          <p:spTgt spid="3">
                                            <p:txEl>
                                              <p:pRg st="13" end="13"/>
                                            </p:txEl>
                                          </p:spTgt>
                                        </p:tgtEl>
                                      </p:cBhvr>
                                    </p:animEffect>
                                    <p:anim calcmode="lin" valueType="num">
                                      <p:cBhvr>
                                        <p:cTn id="8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4A06-636E-FB93-3414-F18BD2D94F4C}"/>
              </a:ext>
            </a:extLst>
          </p:cNvPr>
          <p:cNvSpPr>
            <a:spLocks noGrp="1"/>
          </p:cNvSpPr>
          <p:nvPr>
            <p:ph type="title"/>
          </p:nvPr>
        </p:nvSpPr>
        <p:spPr/>
        <p:txBody>
          <a:bodyPr/>
          <a:lstStyle/>
          <a:p>
            <a:pPr algn="ctr"/>
            <a:r>
              <a:rPr lang="en-US" dirty="0"/>
              <a:t>Draft Policies</a:t>
            </a:r>
          </a:p>
        </p:txBody>
      </p:sp>
      <p:sp>
        <p:nvSpPr>
          <p:cNvPr id="3" name="Content Placeholder 2">
            <a:extLst>
              <a:ext uri="{FF2B5EF4-FFF2-40B4-BE49-F238E27FC236}">
                <a16:creationId xmlns:a16="http://schemas.microsoft.com/office/drawing/2014/main" id="{DFF057A1-949C-8CAC-4D38-1F76D667D29C}"/>
              </a:ext>
            </a:extLst>
          </p:cNvPr>
          <p:cNvSpPr>
            <a:spLocks noGrp="1"/>
          </p:cNvSpPr>
          <p:nvPr>
            <p:ph idx="1"/>
          </p:nvPr>
        </p:nvSpPr>
        <p:spPr>
          <a:xfrm>
            <a:off x="914399" y="1845734"/>
            <a:ext cx="4343401" cy="4402666"/>
          </a:xfrm>
        </p:spPr>
        <p:txBody>
          <a:bodyPr>
            <a:normAutofit/>
          </a:bodyPr>
          <a:lstStyle/>
          <a:p>
            <a:pPr marL="228600" indent="-228600">
              <a:lnSpc>
                <a:spcPct val="110000"/>
              </a:lnSpc>
              <a:spcAft>
                <a:spcPts val="0"/>
              </a:spcAft>
              <a:buFont typeface="Wingdings" panose="05000000000000000000" pitchFamily="2" charset="2"/>
              <a:buChar char="§"/>
            </a:pPr>
            <a:r>
              <a:rPr lang="en-US" dirty="0"/>
              <a:t>Staff has provided the Commission with a comprehensive draft that allows the renter to understand the rental process. </a:t>
            </a:r>
          </a:p>
          <a:p>
            <a:pPr marL="228600" indent="-228600">
              <a:lnSpc>
                <a:spcPct val="110000"/>
              </a:lnSpc>
              <a:spcAft>
                <a:spcPts val="0"/>
              </a:spcAft>
              <a:buFont typeface="Wingdings" panose="05000000000000000000" pitchFamily="2" charset="2"/>
              <a:buChar char="§"/>
            </a:pPr>
            <a:r>
              <a:rPr lang="en-US" dirty="0"/>
              <a:t>New and Updated topics include;</a:t>
            </a:r>
          </a:p>
          <a:p>
            <a:pPr marL="411480">
              <a:lnSpc>
                <a:spcPct val="110000"/>
              </a:lnSpc>
              <a:spcBef>
                <a:spcPts val="0"/>
              </a:spcBef>
              <a:spcAft>
                <a:spcPts val="0"/>
              </a:spcAft>
              <a:buFont typeface="Wingdings" panose="05000000000000000000" pitchFamily="2" charset="2"/>
              <a:buChar char="§"/>
            </a:pPr>
            <a:r>
              <a:rPr lang="en-US" dirty="0"/>
              <a:t>NEW Nonprofit Verification Process</a:t>
            </a:r>
          </a:p>
          <a:p>
            <a:pPr marL="411480">
              <a:lnSpc>
                <a:spcPct val="110000"/>
              </a:lnSpc>
              <a:spcBef>
                <a:spcPts val="0"/>
              </a:spcBef>
              <a:spcAft>
                <a:spcPts val="0"/>
              </a:spcAft>
              <a:buFont typeface="Wingdings" panose="05000000000000000000" pitchFamily="2" charset="2"/>
              <a:buChar char="§"/>
            </a:pPr>
            <a:r>
              <a:rPr lang="en-US" dirty="0"/>
              <a:t>Updated group classifications</a:t>
            </a:r>
          </a:p>
          <a:p>
            <a:pPr marL="411480">
              <a:lnSpc>
                <a:spcPct val="110000"/>
              </a:lnSpc>
              <a:spcBef>
                <a:spcPts val="0"/>
              </a:spcBef>
              <a:spcAft>
                <a:spcPts val="0"/>
              </a:spcAft>
              <a:buFont typeface="Wingdings" panose="05000000000000000000" pitchFamily="2" charset="2"/>
              <a:buChar char="§"/>
            </a:pPr>
            <a:r>
              <a:rPr lang="en-US" dirty="0"/>
              <a:t>NEW Field Allocation Process</a:t>
            </a:r>
          </a:p>
          <a:p>
            <a:pPr marL="411480">
              <a:lnSpc>
                <a:spcPct val="110000"/>
              </a:lnSpc>
              <a:spcBef>
                <a:spcPts val="0"/>
              </a:spcBef>
              <a:spcAft>
                <a:spcPts val="0"/>
              </a:spcAft>
              <a:buFont typeface="Wingdings" panose="05000000000000000000" pitchFamily="2" charset="2"/>
              <a:buChar char="§"/>
            </a:pPr>
            <a:r>
              <a:rPr lang="en-US" dirty="0"/>
              <a:t>Updated field use</a:t>
            </a:r>
          </a:p>
          <a:p>
            <a:pPr marL="411480">
              <a:lnSpc>
                <a:spcPct val="110000"/>
              </a:lnSpc>
              <a:spcBef>
                <a:spcPts val="0"/>
              </a:spcBef>
              <a:spcAft>
                <a:spcPts val="0"/>
              </a:spcAft>
              <a:buFont typeface="Wingdings" panose="05000000000000000000" pitchFamily="2" charset="2"/>
              <a:buChar char="§"/>
            </a:pPr>
            <a:r>
              <a:rPr lang="en-US" dirty="0"/>
              <a:t>NEW Concessions information</a:t>
            </a:r>
          </a:p>
          <a:p>
            <a:pPr marL="411480">
              <a:lnSpc>
                <a:spcPct val="110000"/>
              </a:lnSpc>
              <a:spcBef>
                <a:spcPts val="0"/>
              </a:spcBef>
              <a:spcAft>
                <a:spcPts val="0"/>
              </a:spcAft>
              <a:buFont typeface="Wingdings" panose="05000000000000000000" pitchFamily="2" charset="2"/>
              <a:buChar char="§"/>
            </a:pPr>
            <a:r>
              <a:rPr lang="en-US" dirty="0"/>
              <a:t>Updated fees and discounts</a:t>
            </a:r>
          </a:p>
          <a:p>
            <a:pPr marL="411480">
              <a:lnSpc>
                <a:spcPct val="110000"/>
              </a:lnSpc>
              <a:spcBef>
                <a:spcPts val="0"/>
              </a:spcBef>
              <a:spcAft>
                <a:spcPts val="0"/>
              </a:spcAft>
              <a:buFont typeface="Wingdings" panose="05000000000000000000" pitchFamily="2" charset="2"/>
              <a:buChar char="§"/>
            </a:pPr>
            <a:r>
              <a:rPr lang="en-US" dirty="0"/>
              <a:t>Updated rules of conduct</a:t>
            </a:r>
          </a:p>
        </p:txBody>
      </p:sp>
      <p:sp>
        <p:nvSpPr>
          <p:cNvPr id="4" name="Slide Number Placeholder 3">
            <a:extLst>
              <a:ext uri="{FF2B5EF4-FFF2-40B4-BE49-F238E27FC236}">
                <a16:creationId xmlns:a16="http://schemas.microsoft.com/office/drawing/2014/main" id="{C795338C-C988-02CC-FF81-E42E6D239AF1}"/>
              </a:ext>
            </a:extLst>
          </p:cNvPr>
          <p:cNvSpPr>
            <a:spLocks noGrp="1"/>
          </p:cNvSpPr>
          <p:nvPr>
            <p:ph type="sldNum" sz="quarter" idx="12"/>
          </p:nvPr>
        </p:nvSpPr>
        <p:spPr/>
        <p:txBody>
          <a:bodyPr/>
          <a:lstStyle/>
          <a:p>
            <a:fld id="{03643E66-C977-4FF7-BF34-0DD5D76385E1}" type="slidenum">
              <a:rPr lang="en-US" smtClean="0"/>
              <a:t>5</a:t>
            </a:fld>
            <a:endParaRPr lang="en-US" dirty="0"/>
          </a:p>
        </p:txBody>
      </p:sp>
      <p:pic>
        <p:nvPicPr>
          <p:cNvPr id="7" name="Picture 6">
            <a:extLst>
              <a:ext uri="{FF2B5EF4-FFF2-40B4-BE49-F238E27FC236}">
                <a16:creationId xmlns:a16="http://schemas.microsoft.com/office/drawing/2014/main" id="{7139E7D9-6A8E-3BA3-CC9F-5410C162E73C}"/>
              </a:ext>
            </a:extLst>
          </p:cNvPr>
          <p:cNvPicPr>
            <a:picLocks noChangeAspect="1"/>
          </p:cNvPicPr>
          <p:nvPr/>
        </p:nvPicPr>
        <p:blipFill>
          <a:blip r:embed="rId2"/>
          <a:stretch>
            <a:fillRect/>
          </a:stretch>
        </p:blipFill>
        <p:spPr>
          <a:xfrm>
            <a:off x="5430634" y="1914555"/>
            <a:ext cx="3284469" cy="4257645"/>
          </a:xfrm>
          <a:prstGeom prst="rect">
            <a:avLst/>
          </a:prstGeom>
        </p:spPr>
      </p:pic>
    </p:spTree>
    <p:extLst>
      <p:ext uri="{BB962C8B-B14F-4D97-AF65-F5344CB8AC3E}">
        <p14:creationId xmlns:p14="http://schemas.microsoft.com/office/powerpoint/2010/main" val="9827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6</a:t>
            </a:fld>
            <a:endParaRPr lang="en-US" dirty="0"/>
          </a:p>
        </p:txBody>
      </p:sp>
      <p:pic>
        <p:nvPicPr>
          <p:cNvPr id="5" name="Picture 4">
            <a:extLst>
              <a:ext uri="{FF2B5EF4-FFF2-40B4-BE49-F238E27FC236}">
                <a16:creationId xmlns:a16="http://schemas.microsoft.com/office/drawing/2014/main" id="{6FA55DBB-D908-391C-23CF-5ADBBB9A9BA7}"/>
              </a:ext>
            </a:extLst>
          </p:cNvPr>
          <p:cNvPicPr>
            <a:picLocks noChangeAspect="1"/>
          </p:cNvPicPr>
          <p:nvPr/>
        </p:nvPicPr>
        <p:blipFill>
          <a:blip r:embed="rId2"/>
          <a:stretch>
            <a:fillRect/>
          </a:stretch>
        </p:blipFill>
        <p:spPr>
          <a:xfrm>
            <a:off x="4148455" y="457200"/>
            <a:ext cx="4267200" cy="5444557"/>
          </a:xfrm>
          <a:prstGeom prst="rect">
            <a:avLst/>
          </a:prstGeom>
        </p:spPr>
      </p:pic>
      <p:pic>
        <p:nvPicPr>
          <p:cNvPr id="10" name="Picture 9">
            <a:extLst>
              <a:ext uri="{FF2B5EF4-FFF2-40B4-BE49-F238E27FC236}">
                <a16:creationId xmlns:a16="http://schemas.microsoft.com/office/drawing/2014/main" id="{B0E132D0-496F-A3FC-2A5D-0D6160A2D327}"/>
              </a:ext>
            </a:extLst>
          </p:cNvPr>
          <p:cNvPicPr>
            <a:picLocks noChangeAspect="1"/>
          </p:cNvPicPr>
          <p:nvPr/>
        </p:nvPicPr>
        <p:blipFill>
          <a:blip r:embed="rId3"/>
          <a:stretch>
            <a:fillRect/>
          </a:stretch>
        </p:blipFill>
        <p:spPr>
          <a:xfrm>
            <a:off x="375576" y="457199"/>
            <a:ext cx="4196424" cy="5444558"/>
          </a:xfrm>
          <a:prstGeom prst="rect">
            <a:avLst/>
          </a:prstGeom>
        </p:spPr>
      </p:pic>
      <p:sp>
        <p:nvSpPr>
          <p:cNvPr id="12" name="Speech Bubble: Rectangle with Corners Rounded 11">
            <a:extLst>
              <a:ext uri="{FF2B5EF4-FFF2-40B4-BE49-F238E27FC236}">
                <a16:creationId xmlns:a16="http://schemas.microsoft.com/office/drawing/2014/main" id="{133D9EE7-272B-0553-2A9D-E06361719616}"/>
              </a:ext>
            </a:extLst>
          </p:cNvPr>
          <p:cNvSpPr/>
          <p:nvPr/>
        </p:nvSpPr>
        <p:spPr>
          <a:xfrm>
            <a:off x="2819400" y="2057400"/>
            <a:ext cx="1752600" cy="838200"/>
          </a:xfrm>
          <a:prstGeom prst="wedgeRoundRectCallout">
            <a:avLst>
              <a:gd name="adj1" fmla="val -46920"/>
              <a:gd name="adj2" fmla="val 63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Adding a hotline or webpage will help ensure that renters aren’t on fields during bad weather</a:t>
            </a:r>
            <a:endParaRPr lang="en-US" dirty="0"/>
          </a:p>
        </p:txBody>
      </p:sp>
      <p:sp>
        <p:nvSpPr>
          <p:cNvPr id="13" name="Speech Bubble: Rectangle with Corners Rounded 12">
            <a:extLst>
              <a:ext uri="{FF2B5EF4-FFF2-40B4-BE49-F238E27FC236}">
                <a16:creationId xmlns:a16="http://schemas.microsoft.com/office/drawing/2014/main" id="{7177F8F0-625F-348D-3A7F-B50BF893BE5C}"/>
              </a:ext>
            </a:extLst>
          </p:cNvPr>
          <p:cNvSpPr/>
          <p:nvPr/>
        </p:nvSpPr>
        <p:spPr>
          <a:xfrm>
            <a:off x="3352800" y="3733800"/>
            <a:ext cx="1066800" cy="342901"/>
          </a:xfrm>
          <a:prstGeom prst="wedgeRoundRectCallout">
            <a:avLst>
              <a:gd name="adj1" fmla="val 69704"/>
              <a:gd name="adj2" fmla="val 18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Staff will monitor</a:t>
            </a:r>
            <a:endParaRPr lang="en-US" dirty="0"/>
          </a:p>
        </p:txBody>
      </p:sp>
    </p:spTree>
    <p:extLst>
      <p:ext uri="{BB962C8B-B14F-4D97-AF65-F5344CB8AC3E}">
        <p14:creationId xmlns:p14="http://schemas.microsoft.com/office/powerpoint/2010/main" val="196593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7</a:t>
            </a:fld>
            <a:endParaRPr lang="en-US" dirty="0"/>
          </a:p>
        </p:txBody>
      </p:sp>
      <p:pic>
        <p:nvPicPr>
          <p:cNvPr id="4" name="Picture 3">
            <a:extLst>
              <a:ext uri="{FF2B5EF4-FFF2-40B4-BE49-F238E27FC236}">
                <a16:creationId xmlns:a16="http://schemas.microsoft.com/office/drawing/2014/main" id="{435D9402-1237-5BD4-E884-C436389213CB}"/>
              </a:ext>
            </a:extLst>
          </p:cNvPr>
          <p:cNvPicPr>
            <a:picLocks noChangeAspect="1"/>
          </p:cNvPicPr>
          <p:nvPr/>
        </p:nvPicPr>
        <p:blipFill>
          <a:blip r:embed="rId2"/>
          <a:stretch>
            <a:fillRect/>
          </a:stretch>
        </p:blipFill>
        <p:spPr>
          <a:xfrm>
            <a:off x="4724400" y="381000"/>
            <a:ext cx="4089400" cy="5334000"/>
          </a:xfrm>
          <a:prstGeom prst="rect">
            <a:avLst/>
          </a:prstGeom>
        </p:spPr>
      </p:pic>
      <p:pic>
        <p:nvPicPr>
          <p:cNvPr id="6" name="Picture 5">
            <a:extLst>
              <a:ext uri="{FF2B5EF4-FFF2-40B4-BE49-F238E27FC236}">
                <a16:creationId xmlns:a16="http://schemas.microsoft.com/office/drawing/2014/main" id="{CE332A81-4A2D-D507-FEAE-A873D3C745E9}"/>
              </a:ext>
            </a:extLst>
          </p:cNvPr>
          <p:cNvPicPr>
            <a:picLocks noChangeAspect="1"/>
          </p:cNvPicPr>
          <p:nvPr/>
        </p:nvPicPr>
        <p:blipFill>
          <a:blip r:embed="rId3"/>
          <a:stretch>
            <a:fillRect/>
          </a:stretch>
        </p:blipFill>
        <p:spPr>
          <a:xfrm>
            <a:off x="152400" y="381000"/>
            <a:ext cx="4128294" cy="5334000"/>
          </a:xfrm>
          <a:prstGeom prst="rect">
            <a:avLst/>
          </a:prstGeom>
        </p:spPr>
      </p:pic>
      <p:sp>
        <p:nvSpPr>
          <p:cNvPr id="7" name="Speech Bubble: Rectangle with Corners Rounded 6">
            <a:extLst>
              <a:ext uri="{FF2B5EF4-FFF2-40B4-BE49-F238E27FC236}">
                <a16:creationId xmlns:a16="http://schemas.microsoft.com/office/drawing/2014/main" id="{E7E7D732-2B9E-90E3-7B32-14ED5F2A2484}"/>
              </a:ext>
            </a:extLst>
          </p:cNvPr>
          <p:cNvSpPr/>
          <p:nvPr/>
        </p:nvSpPr>
        <p:spPr>
          <a:xfrm>
            <a:off x="3276600" y="2057400"/>
            <a:ext cx="1752600" cy="1562100"/>
          </a:xfrm>
          <a:prstGeom prst="wedgeRoundRectCallout">
            <a:avLst>
              <a:gd name="adj1" fmla="val -73518"/>
              <a:gd name="adj2" fmla="val -56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New process used to ensure that nonprofits are 1) nonprofits, 2) located in MH so they can receive discounted fees, 3) ensure that a percentage of its players are MH residents</a:t>
            </a:r>
          </a:p>
          <a:p>
            <a:pPr algn="ctr"/>
            <a:endParaRPr lang="en-US" sz="1000" dirty="0"/>
          </a:p>
          <a:p>
            <a:pPr algn="ctr"/>
            <a:r>
              <a:rPr lang="en-US" sz="1000" dirty="0"/>
              <a:t>The verifications will remain on file for a year</a:t>
            </a:r>
            <a:endParaRPr lang="en-US" dirty="0"/>
          </a:p>
        </p:txBody>
      </p:sp>
      <p:sp>
        <p:nvSpPr>
          <p:cNvPr id="9" name="Speech Bubble: Rectangle with Corners Rounded 8">
            <a:extLst>
              <a:ext uri="{FF2B5EF4-FFF2-40B4-BE49-F238E27FC236}">
                <a16:creationId xmlns:a16="http://schemas.microsoft.com/office/drawing/2014/main" id="{B56E9FA8-C3F9-059C-71AD-7F70E019443F}"/>
              </a:ext>
            </a:extLst>
          </p:cNvPr>
          <p:cNvSpPr/>
          <p:nvPr/>
        </p:nvSpPr>
        <p:spPr>
          <a:xfrm>
            <a:off x="7696200" y="1143000"/>
            <a:ext cx="1295400" cy="1295400"/>
          </a:xfrm>
          <a:prstGeom prst="wedgeRoundRectCallout">
            <a:avLst>
              <a:gd name="adj1" fmla="val -83908"/>
              <a:gd name="adj2" fmla="val -408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These classifications ensures that sanctioned groups are prioritized based on what the commission/board value</a:t>
            </a:r>
            <a:endParaRPr lang="en-US" dirty="0"/>
          </a:p>
        </p:txBody>
      </p:sp>
      <p:sp>
        <p:nvSpPr>
          <p:cNvPr id="12" name="Speech Bubble: Rectangle with Corners Rounded 11">
            <a:extLst>
              <a:ext uri="{FF2B5EF4-FFF2-40B4-BE49-F238E27FC236}">
                <a16:creationId xmlns:a16="http://schemas.microsoft.com/office/drawing/2014/main" id="{4DD2F7F5-1F8D-5955-A5A2-6AEBAA5C1D80}"/>
              </a:ext>
            </a:extLst>
          </p:cNvPr>
          <p:cNvSpPr/>
          <p:nvPr/>
        </p:nvSpPr>
        <p:spPr>
          <a:xfrm>
            <a:off x="4047448" y="4267200"/>
            <a:ext cx="1631719" cy="1295400"/>
          </a:xfrm>
          <a:prstGeom prst="wedgeRoundRectCallout">
            <a:avLst>
              <a:gd name="adj1" fmla="val 52496"/>
              <a:gd name="adj2" fmla="val -824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it also takes into account legacy organizations who have traditionally used the park/day/time but it also favors groups with the highest amount of MH residents</a:t>
            </a:r>
          </a:p>
        </p:txBody>
      </p:sp>
    </p:spTree>
    <p:extLst>
      <p:ext uri="{BB962C8B-B14F-4D97-AF65-F5344CB8AC3E}">
        <p14:creationId xmlns:p14="http://schemas.microsoft.com/office/powerpoint/2010/main" val="4476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8</a:t>
            </a:fld>
            <a:endParaRPr lang="en-US" dirty="0"/>
          </a:p>
        </p:txBody>
      </p:sp>
      <p:pic>
        <p:nvPicPr>
          <p:cNvPr id="5" name="Picture 4">
            <a:extLst>
              <a:ext uri="{FF2B5EF4-FFF2-40B4-BE49-F238E27FC236}">
                <a16:creationId xmlns:a16="http://schemas.microsoft.com/office/drawing/2014/main" id="{BF12C01E-D50B-C805-99A0-FED601448D7C}"/>
              </a:ext>
            </a:extLst>
          </p:cNvPr>
          <p:cNvPicPr>
            <a:picLocks noChangeAspect="1"/>
          </p:cNvPicPr>
          <p:nvPr/>
        </p:nvPicPr>
        <p:blipFill>
          <a:blip r:embed="rId2"/>
          <a:stretch>
            <a:fillRect/>
          </a:stretch>
        </p:blipFill>
        <p:spPr>
          <a:xfrm>
            <a:off x="795283" y="304800"/>
            <a:ext cx="4149516" cy="5410200"/>
          </a:xfrm>
          <a:prstGeom prst="rect">
            <a:avLst/>
          </a:prstGeom>
        </p:spPr>
      </p:pic>
      <p:pic>
        <p:nvPicPr>
          <p:cNvPr id="8" name="Picture 7">
            <a:extLst>
              <a:ext uri="{FF2B5EF4-FFF2-40B4-BE49-F238E27FC236}">
                <a16:creationId xmlns:a16="http://schemas.microsoft.com/office/drawing/2014/main" id="{7FE59EAC-693F-2052-10E6-CB2750A0626B}"/>
              </a:ext>
            </a:extLst>
          </p:cNvPr>
          <p:cNvPicPr>
            <a:picLocks noChangeAspect="1"/>
          </p:cNvPicPr>
          <p:nvPr/>
        </p:nvPicPr>
        <p:blipFill>
          <a:blip r:embed="rId3"/>
          <a:stretch>
            <a:fillRect/>
          </a:stretch>
        </p:blipFill>
        <p:spPr>
          <a:xfrm>
            <a:off x="4648200" y="228600"/>
            <a:ext cx="4163428" cy="5410200"/>
          </a:xfrm>
          <a:prstGeom prst="rect">
            <a:avLst/>
          </a:prstGeom>
        </p:spPr>
      </p:pic>
      <p:sp>
        <p:nvSpPr>
          <p:cNvPr id="11" name="Speech Bubble: Rectangle with Corners Rounded 10">
            <a:extLst>
              <a:ext uri="{FF2B5EF4-FFF2-40B4-BE49-F238E27FC236}">
                <a16:creationId xmlns:a16="http://schemas.microsoft.com/office/drawing/2014/main" id="{D306B626-5A73-0FCB-4B67-620274193C88}"/>
              </a:ext>
            </a:extLst>
          </p:cNvPr>
          <p:cNvSpPr/>
          <p:nvPr/>
        </p:nvSpPr>
        <p:spPr>
          <a:xfrm>
            <a:off x="3292544" y="457200"/>
            <a:ext cx="1631719" cy="1295400"/>
          </a:xfrm>
          <a:prstGeom prst="wedgeRoundRectCallout">
            <a:avLst>
              <a:gd name="adj1" fmla="val -48228"/>
              <a:gd name="adj2" fmla="val 72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The seasonal allocation process allows the organizations the opportunity to apply at the same time. The applications will then be sorted by their classifications. </a:t>
            </a:r>
          </a:p>
        </p:txBody>
      </p:sp>
      <p:sp>
        <p:nvSpPr>
          <p:cNvPr id="12" name="Speech Bubble: Rectangle with Corners Rounded 11">
            <a:extLst>
              <a:ext uri="{FF2B5EF4-FFF2-40B4-BE49-F238E27FC236}">
                <a16:creationId xmlns:a16="http://schemas.microsoft.com/office/drawing/2014/main" id="{DF848690-9F37-F777-B569-A84794F668CC}"/>
              </a:ext>
            </a:extLst>
          </p:cNvPr>
          <p:cNvSpPr/>
          <p:nvPr/>
        </p:nvSpPr>
        <p:spPr>
          <a:xfrm>
            <a:off x="4191000" y="3534693"/>
            <a:ext cx="1435990" cy="914400"/>
          </a:xfrm>
          <a:prstGeom prst="wedgeRoundRectCallout">
            <a:avLst>
              <a:gd name="adj1" fmla="val -69669"/>
              <a:gd name="adj2" fmla="val 66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The 2 seasons align with sport user groups athletic seasons as close as possible. There may be some overlap</a:t>
            </a:r>
          </a:p>
        </p:txBody>
      </p:sp>
      <p:sp>
        <p:nvSpPr>
          <p:cNvPr id="13" name="Speech Bubble: Rectangle with Corners Rounded 12">
            <a:extLst>
              <a:ext uri="{FF2B5EF4-FFF2-40B4-BE49-F238E27FC236}">
                <a16:creationId xmlns:a16="http://schemas.microsoft.com/office/drawing/2014/main" id="{40669EF0-9D43-62C3-0882-6420D5DCBC27}"/>
              </a:ext>
            </a:extLst>
          </p:cNvPr>
          <p:cNvSpPr/>
          <p:nvPr/>
        </p:nvSpPr>
        <p:spPr>
          <a:xfrm>
            <a:off x="3276600" y="2095500"/>
            <a:ext cx="1668199" cy="1485900"/>
          </a:xfrm>
          <a:prstGeom prst="wedgeRoundRectCallout">
            <a:avLst>
              <a:gd name="adj1" fmla="val 63876"/>
              <a:gd name="adj2" fmla="val -51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Short-term users are typically members of the public or individual coaches within sports organization who want extra field time. This system is open after the allocation calendar has been set.</a:t>
            </a:r>
          </a:p>
        </p:txBody>
      </p:sp>
      <p:sp>
        <p:nvSpPr>
          <p:cNvPr id="14" name="Speech Bubble: Rectangle with Corners Rounded 13">
            <a:extLst>
              <a:ext uri="{FF2B5EF4-FFF2-40B4-BE49-F238E27FC236}">
                <a16:creationId xmlns:a16="http://schemas.microsoft.com/office/drawing/2014/main" id="{9FF1DFA4-B71D-8700-AF2E-A0589FBB620B}"/>
              </a:ext>
            </a:extLst>
          </p:cNvPr>
          <p:cNvSpPr/>
          <p:nvPr/>
        </p:nvSpPr>
        <p:spPr>
          <a:xfrm>
            <a:off x="7490828" y="2286000"/>
            <a:ext cx="1435990" cy="584200"/>
          </a:xfrm>
          <a:prstGeom prst="wedgeRoundRectCallout">
            <a:avLst>
              <a:gd name="adj1" fmla="val -73207"/>
              <a:gd name="adj2" fmla="val 60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Staff are working on creating online rental process</a:t>
            </a:r>
          </a:p>
        </p:txBody>
      </p:sp>
    </p:spTree>
    <p:extLst>
      <p:ext uri="{BB962C8B-B14F-4D97-AF65-F5344CB8AC3E}">
        <p14:creationId xmlns:p14="http://schemas.microsoft.com/office/powerpoint/2010/main" val="337552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37F63-AC8D-08F0-1418-9E620EF5082F}"/>
              </a:ext>
            </a:extLst>
          </p:cNvPr>
          <p:cNvSpPr>
            <a:spLocks noGrp="1"/>
          </p:cNvSpPr>
          <p:nvPr>
            <p:ph type="sldNum" sz="quarter" idx="12"/>
          </p:nvPr>
        </p:nvSpPr>
        <p:spPr/>
        <p:txBody>
          <a:bodyPr/>
          <a:lstStyle/>
          <a:p>
            <a:fld id="{03643E66-C977-4FF7-BF34-0DD5D76385E1}" type="slidenum">
              <a:rPr lang="en-US" smtClean="0"/>
              <a:t>9</a:t>
            </a:fld>
            <a:endParaRPr lang="en-US" dirty="0"/>
          </a:p>
        </p:txBody>
      </p:sp>
      <p:pic>
        <p:nvPicPr>
          <p:cNvPr id="4" name="Picture 3">
            <a:extLst>
              <a:ext uri="{FF2B5EF4-FFF2-40B4-BE49-F238E27FC236}">
                <a16:creationId xmlns:a16="http://schemas.microsoft.com/office/drawing/2014/main" id="{155A52CD-636C-E1F7-8CD7-73F263C5871C}"/>
              </a:ext>
            </a:extLst>
          </p:cNvPr>
          <p:cNvPicPr>
            <a:picLocks noChangeAspect="1"/>
          </p:cNvPicPr>
          <p:nvPr/>
        </p:nvPicPr>
        <p:blipFill>
          <a:blip r:embed="rId2"/>
          <a:stretch>
            <a:fillRect/>
          </a:stretch>
        </p:blipFill>
        <p:spPr>
          <a:xfrm>
            <a:off x="395233" y="228600"/>
            <a:ext cx="4537538" cy="5867400"/>
          </a:xfrm>
          <a:prstGeom prst="rect">
            <a:avLst/>
          </a:prstGeom>
        </p:spPr>
      </p:pic>
      <p:sp>
        <p:nvSpPr>
          <p:cNvPr id="9" name="Speech Bubble: Rectangle with Corners Rounded 8">
            <a:extLst>
              <a:ext uri="{FF2B5EF4-FFF2-40B4-BE49-F238E27FC236}">
                <a16:creationId xmlns:a16="http://schemas.microsoft.com/office/drawing/2014/main" id="{F1445CD9-5FD6-5FFE-465F-8D752186F50B}"/>
              </a:ext>
            </a:extLst>
          </p:cNvPr>
          <p:cNvSpPr/>
          <p:nvPr/>
        </p:nvSpPr>
        <p:spPr>
          <a:xfrm>
            <a:off x="2590800" y="990600"/>
            <a:ext cx="1435990" cy="304800"/>
          </a:xfrm>
          <a:prstGeom prst="wedgeRoundRectCallout">
            <a:avLst>
              <a:gd name="adj1" fmla="val -73207"/>
              <a:gd name="adj2" fmla="val 60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Hyperlink to MUNI Code</a:t>
            </a:r>
          </a:p>
        </p:txBody>
      </p:sp>
      <p:pic>
        <p:nvPicPr>
          <p:cNvPr id="12" name="Picture 11">
            <a:extLst>
              <a:ext uri="{FF2B5EF4-FFF2-40B4-BE49-F238E27FC236}">
                <a16:creationId xmlns:a16="http://schemas.microsoft.com/office/drawing/2014/main" id="{ADE8CB13-3310-5AB3-8A03-7FF451BAD9AB}"/>
              </a:ext>
            </a:extLst>
          </p:cNvPr>
          <p:cNvPicPr>
            <a:picLocks noChangeAspect="1"/>
          </p:cNvPicPr>
          <p:nvPr/>
        </p:nvPicPr>
        <p:blipFill>
          <a:blip r:embed="rId3"/>
          <a:stretch>
            <a:fillRect/>
          </a:stretch>
        </p:blipFill>
        <p:spPr>
          <a:xfrm>
            <a:off x="4419600" y="304800"/>
            <a:ext cx="4533762" cy="5791200"/>
          </a:xfrm>
          <a:prstGeom prst="rect">
            <a:avLst/>
          </a:prstGeom>
        </p:spPr>
      </p:pic>
      <p:sp>
        <p:nvSpPr>
          <p:cNvPr id="13" name="Speech Bubble: Rectangle with Corners Rounded 12">
            <a:extLst>
              <a:ext uri="{FF2B5EF4-FFF2-40B4-BE49-F238E27FC236}">
                <a16:creationId xmlns:a16="http://schemas.microsoft.com/office/drawing/2014/main" id="{F46ED5B2-F8EF-96F2-4B88-BCB2F430E490}"/>
              </a:ext>
            </a:extLst>
          </p:cNvPr>
          <p:cNvSpPr/>
          <p:nvPr/>
        </p:nvSpPr>
        <p:spPr>
          <a:xfrm>
            <a:off x="4576916" y="533400"/>
            <a:ext cx="1435990" cy="304800"/>
          </a:xfrm>
          <a:prstGeom prst="wedgeRoundRectCallout">
            <a:avLst>
              <a:gd name="adj1" fmla="val 93689"/>
              <a:gd name="adj2" fmla="val 1690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Added a “FIELD” category</a:t>
            </a:r>
          </a:p>
        </p:txBody>
      </p:sp>
    </p:spTree>
    <p:extLst>
      <p:ext uri="{BB962C8B-B14F-4D97-AF65-F5344CB8AC3E}">
        <p14:creationId xmlns:p14="http://schemas.microsoft.com/office/powerpoint/2010/main" val="393922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25122</TotalTime>
  <Words>2472</Words>
  <Application>Microsoft Office PowerPoint</Application>
  <PresentationFormat>On-screen Show (4:3)</PresentationFormat>
  <Paragraphs>257</Paragraphs>
  <Slides>42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Calibri</vt:lpstr>
      <vt:lpstr>Calibri Light</vt:lpstr>
      <vt:lpstr>Wingdings</vt:lpstr>
      <vt:lpstr>Retrospect</vt:lpstr>
      <vt:lpstr>Mountain House Community Services District 5.A. Approve Final Draft of the Athletic Field Rental Policies and Recommend to Board for Adoption January 17, 2024</vt:lpstr>
      <vt:lpstr>Recommendation</vt:lpstr>
      <vt:lpstr>Previous Board Discussion</vt:lpstr>
      <vt:lpstr>Current Policies</vt:lpstr>
      <vt:lpstr>Draft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Ask</vt:lpstr>
      <vt:lpstr>Questions to Ask</vt:lpstr>
      <vt:lpstr>Recommendation</vt:lpstr>
      <vt:lpstr>Questions?</vt:lpstr>
      <vt:lpstr>Mountain House Community Services District 5.A. Approve Final Draft of the Athletic Field Rental Policies and Recommend to Board for Adoption January 17, 2024</vt:lpstr>
      <vt:lpstr>Recommendation</vt:lpstr>
      <vt:lpstr>Discussion</vt:lpstr>
      <vt:lpstr>Discussion</vt:lpstr>
      <vt:lpstr>Discussion</vt:lpstr>
      <vt:lpstr>Current Policies</vt:lpstr>
      <vt:lpstr>Draft Policies</vt:lpstr>
      <vt:lpstr>PowerPoint Presentation</vt:lpstr>
      <vt:lpstr>PowerPoint Presentation</vt:lpstr>
      <vt:lpstr>PowerPoint Presentation</vt:lpstr>
      <vt:lpstr>PowerPoint Presentation</vt:lpstr>
      <vt:lpstr>PowerPoint Presentation</vt:lpstr>
      <vt:lpstr>Questions to Ask</vt:lpstr>
      <vt:lpstr>Questions to Ask</vt:lpstr>
      <vt:lpstr>Recommendation</vt:lpstr>
      <vt:lpstr>Questions?</vt:lpstr>
      <vt:lpstr>Mountain House Community Services District 6.B. Review and Discuss New Program Ideas January 17, 2024</vt:lpstr>
      <vt:lpstr>Recommendation</vt:lpstr>
      <vt:lpstr>Discussion</vt:lpstr>
      <vt:lpstr>Current Trends in Recreation</vt:lpstr>
      <vt:lpstr>Available Facilities</vt:lpstr>
      <vt:lpstr>Considerations</vt:lpstr>
      <vt:lpstr>Recommendation</vt:lpstr>
      <vt:lpstr>Questions?</vt:lpstr>
      <vt:lpstr>Future Agenda Items?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House CSD Finance Overview</dc:title>
  <dc:creator>Don &amp; Sarah</dc:creator>
  <cp:lastModifiedBy>Johnston, Laura [MH]</cp:lastModifiedBy>
  <cp:revision>468</cp:revision>
  <cp:lastPrinted>2020-05-13T19:44:37Z</cp:lastPrinted>
  <dcterms:created xsi:type="dcterms:W3CDTF">2015-03-23T03:11:09Z</dcterms:created>
  <dcterms:modified xsi:type="dcterms:W3CDTF">2024-01-18T01:53:42Z</dcterms:modified>
</cp:coreProperties>
</file>