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8" r:id="rId2"/>
    <p:sldId id="279" r:id="rId3"/>
    <p:sldId id="287" r:id="rId4"/>
    <p:sldId id="288" r:id="rId5"/>
    <p:sldId id="289" r:id="rId6"/>
    <p:sldId id="292" r:id="rId7"/>
    <p:sldId id="295" r:id="rId8"/>
    <p:sldId id="291" r:id="rId9"/>
    <p:sldId id="257" r:id="rId10"/>
    <p:sldId id="262" r:id="rId11"/>
    <p:sldId id="272" r:id="rId12"/>
    <p:sldId id="260" r:id="rId13"/>
    <p:sldId id="286" r:id="rId14"/>
    <p:sldId id="263" r:id="rId15"/>
    <p:sldId id="259" r:id="rId16"/>
    <p:sldId id="273" r:id="rId17"/>
    <p:sldId id="261" r:id="rId18"/>
    <p:sldId id="285" r:id="rId19"/>
    <p:sldId id="293" r:id="rId20"/>
    <p:sldId id="265" r:id="rId21"/>
    <p:sldId id="266" r:id="rId22"/>
    <p:sldId id="267" r:id="rId23"/>
    <p:sldId id="268" r:id="rId24"/>
    <p:sldId id="271" r:id="rId25"/>
    <p:sldId id="280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E5C94-B861-4489-A4B1-EEBB35E70210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BC7F4-C9E1-4B8C-833B-20A35EB51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3813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C6648-4796-4DA9-8326-4E15776A95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3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3B28-0170-44B0-B42B-C6B25B260FE0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72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CDFA-B4DA-4F63-A30C-6DB2DE81722E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7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7D7FF-9CBD-4374-A403-C69D1684B91D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3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CB1B-72E2-40EB-9374-B5450368459B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8D22-83CC-48FB-B5F9-9E4E61642FC1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9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02ED-48AB-4479-BEDF-FE687CF2E21E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6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FF2D-FF01-4E1A-A8EE-35241196787A}" type="datetime1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6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9F318-36B8-4749-B168-D639E5DBCC0A}" type="datetime1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3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58A89-43E5-4B8A-8EF9-C719AF335458}" type="datetime1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928936A-628E-496B-8AF1-FE5165251E86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1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6521B-CFAD-454F-9EF4-90C2796EB62F}" type="datetime1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F2E133-2234-428A-893E-DFFBD9E19045}" type="datetime1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Public Works, MHCSD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D1A1ED6-0E17-49FF-9B52-106529A4309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30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2" y="4648201"/>
            <a:ext cx="9141179" cy="199414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Mountain House Community Services District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800" dirty="0"/>
              <a:t>Transportation Committee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 smtClean="0"/>
              <a:t>September 21, </a:t>
            </a:r>
            <a:r>
              <a:rPr lang="en-US" sz="2000" dirty="0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3E66-C977-4FF7-BF34-0DD5D76385E1}" type="slidenum">
              <a:rPr lang="en-US" smtClean="0"/>
              <a:t>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14" y="76201"/>
            <a:ext cx="45721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Arterials </a:t>
            </a:r>
            <a:r>
              <a:rPr lang="en-US" dirty="0"/>
              <a:t>and Questa Village </a:t>
            </a:r>
            <a:r>
              <a:rPr lang="en-US" dirty="0" smtClean="0"/>
              <a:t>Repairs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4081691" cy="4413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Project Locations:</a:t>
            </a:r>
          </a:p>
          <a:p>
            <a:pPr lvl="1"/>
            <a:r>
              <a:rPr lang="en-US" dirty="0" smtClean="0"/>
              <a:t>Slurry Seal: Great Valley Pkwy, Central Pkwy., De Anza Blvd., Mountain House Pkwy., and Mustang Way</a:t>
            </a:r>
          </a:p>
          <a:p>
            <a:pPr lvl="1"/>
            <a:r>
              <a:rPr lang="en-US" dirty="0" smtClean="0"/>
              <a:t>Crack Seal: Arnaudo Blvd, Great Valley Pkwy, Central Pkwy., De Anza Blvd., Mountain House Pkwy., Mustang Way, and Questa Village</a:t>
            </a:r>
          </a:p>
          <a:p>
            <a:pPr lvl="1"/>
            <a:r>
              <a:rPr lang="en-US" dirty="0" smtClean="0"/>
              <a:t>AC Patching: Arnaudo Blvd, Central Pkwy., De Anza Blvd., </a:t>
            </a:r>
            <a:r>
              <a:rPr lang="en-US" dirty="0" err="1" smtClean="0"/>
              <a:t>Escuela</a:t>
            </a:r>
            <a:r>
              <a:rPr lang="en-US" dirty="0" smtClean="0"/>
              <a:t> Dr.,  and Mustang Way</a:t>
            </a:r>
          </a:p>
          <a:p>
            <a:r>
              <a:rPr lang="en-US" dirty="0" smtClean="0"/>
              <a:t>Completion Date: </a:t>
            </a:r>
          </a:p>
          <a:p>
            <a:pPr lvl="1"/>
            <a:r>
              <a:rPr lang="en-US" dirty="0" smtClean="0"/>
              <a:t>Construction is In Progress </a:t>
            </a:r>
          </a:p>
          <a:p>
            <a:r>
              <a:rPr lang="en-US" dirty="0" smtClean="0"/>
              <a:t>Bid Amount:</a:t>
            </a:r>
          </a:p>
          <a:p>
            <a:pPr lvl="1"/>
            <a:r>
              <a:rPr lang="en-US" dirty="0" smtClean="0"/>
              <a:t>$678,660 </a:t>
            </a:r>
          </a:p>
          <a:p>
            <a:pPr lvl="1"/>
            <a:r>
              <a:rPr lang="en-US" dirty="0"/>
              <a:t>Finished Cost: $</a:t>
            </a:r>
            <a:r>
              <a:rPr lang="en-US" dirty="0" smtClean="0"/>
              <a:t>678,231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2906" y="1954923"/>
            <a:ext cx="2259839" cy="359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16" y="2341178"/>
            <a:ext cx="3519259" cy="2479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29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Questa Village and Arterials Repairs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9550" y="6465149"/>
            <a:ext cx="429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Central PKWY and </a:t>
            </a:r>
            <a:r>
              <a:rPr lang="da-DK" dirty="0"/>
              <a:t>at </a:t>
            </a:r>
            <a:r>
              <a:rPr lang="da-DK" dirty="0" smtClean="0"/>
              <a:t>Mustang Way (before)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959177" y="6488668"/>
            <a:ext cx="413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Central PKWY and at Mustang </a:t>
            </a:r>
            <a:r>
              <a:rPr lang="en-US" dirty="0" smtClean="0"/>
              <a:t>Way</a:t>
            </a:r>
            <a:r>
              <a:rPr lang="da-DK" dirty="0" smtClean="0"/>
              <a:t> (after)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8482" y="2357599"/>
            <a:ext cx="4543156" cy="3360447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14" y="1797974"/>
            <a:ext cx="3455656" cy="45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Questa Village and Arterials Repairs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51" y="2201187"/>
            <a:ext cx="5088766" cy="3195778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86919" y="6455578"/>
            <a:ext cx="3755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Crack Seal – Mountain House Parkway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81648" y="6465897"/>
            <a:ext cx="3847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Slurry Seal and Striping – De Anza Blvd.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1969" y="2446479"/>
            <a:ext cx="4397433" cy="32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Questa Village and Arterials Repairs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09137" y="6452266"/>
            <a:ext cx="2607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Escuela</a:t>
            </a:r>
            <a:r>
              <a:rPr lang="en-US" dirty="0" smtClean="0"/>
              <a:t> Dr. Crack - Before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46419" y="6444749"/>
            <a:ext cx="192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Escuela</a:t>
            </a:r>
            <a:r>
              <a:rPr lang="en-US" dirty="0" smtClean="0"/>
              <a:t> Dr. – After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98" y="2239109"/>
            <a:ext cx="5050626" cy="371281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2527" y="2413175"/>
            <a:ext cx="4352895" cy="32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Railroad Crossing and Streets Signing </a:t>
            </a:r>
            <a:r>
              <a:rPr lang="en-US" dirty="0"/>
              <a:t>and </a:t>
            </a:r>
            <a:r>
              <a:rPr lang="en-US" dirty="0" smtClean="0"/>
              <a:t>Striping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5894727" cy="40233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Project Locations (Railroad Crossings):</a:t>
            </a:r>
            <a:endParaRPr lang="en-US" dirty="0"/>
          </a:p>
          <a:p>
            <a:pPr lvl="1"/>
            <a:r>
              <a:rPr lang="en-US" dirty="0" smtClean="0"/>
              <a:t>(C1) Railroad Crossing At Kelso Rd. </a:t>
            </a:r>
          </a:p>
          <a:p>
            <a:pPr lvl="1"/>
            <a:r>
              <a:rPr lang="en-US" dirty="0" smtClean="0"/>
              <a:t>(C2) Railroad Crossing At Henderson Rd. </a:t>
            </a:r>
          </a:p>
          <a:p>
            <a:pPr lvl="1"/>
            <a:r>
              <a:rPr lang="en-US" dirty="0" smtClean="0"/>
              <a:t>(C3)Railroad Crossing At Wicklund Rd. </a:t>
            </a:r>
          </a:p>
          <a:p>
            <a:r>
              <a:rPr lang="en-US" dirty="0"/>
              <a:t>Project Locations </a:t>
            </a:r>
            <a:r>
              <a:rPr lang="en-US" dirty="0" smtClean="0"/>
              <a:t>(Streets):</a:t>
            </a:r>
            <a:endParaRPr lang="en-US" dirty="0"/>
          </a:p>
          <a:p>
            <a:pPr lvl="1"/>
            <a:r>
              <a:rPr lang="en-US" dirty="0"/>
              <a:t>(C4) Heritage Drive (School Loop</a:t>
            </a:r>
            <a:r>
              <a:rPr lang="en-US" dirty="0" smtClean="0"/>
              <a:t>)-Traffic Calming</a:t>
            </a:r>
            <a:endParaRPr lang="en-US" dirty="0"/>
          </a:p>
          <a:p>
            <a:pPr lvl="1"/>
            <a:r>
              <a:rPr lang="en-US" dirty="0" smtClean="0"/>
              <a:t>(C5) Intersection Of</a:t>
            </a:r>
            <a:br>
              <a:rPr lang="en-US" dirty="0" smtClean="0"/>
            </a:br>
            <a:r>
              <a:rPr lang="en-US" dirty="0" smtClean="0"/>
              <a:t>Marquis Way At </a:t>
            </a:r>
            <a:r>
              <a:rPr lang="en-US" dirty="0" err="1" smtClean="0"/>
              <a:t>Aventino</a:t>
            </a:r>
            <a:r>
              <a:rPr lang="en-US" dirty="0" smtClean="0"/>
              <a:t> Ave. - Crosswalk</a:t>
            </a:r>
          </a:p>
          <a:p>
            <a:pPr lvl="1"/>
            <a:r>
              <a:rPr lang="en-US" dirty="0" smtClean="0"/>
              <a:t>(C6) </a:t>
            </a:r>
            <a:r>
              <a:rPr lang="en-US" dirty="0" err="1" smtClean="0"/>
              <a:t>Tramonto</a:t>
            </a:r>
            <a:r>
              <a:rPr lang="en-US" dirty="0" smtClean="0"/>
              <a:t> Dr Between </a:t>
            </a:r>
            <a:br>
              <a:rPr lang="en-US" dirty="0" smtClean="0"/>
            </a:br>
            <a:r>
              <a:rPr lang="en-US" dirty="0" err="1" smtClean="0"/>
              <a:t>Montobello</a:t>
            </a:r>
            <a:r>
              <a:rPr lang="en-US" dirty="0" smtClean="0"/>
              <a:t> St and Esplanade Dr. – Traffic Calming</a:t>
            </a:r>
          </a:p>
          <a:p>
            <a:r>
              <a:rPr lang="en-US" dirty="0" smtClean="0"/>
              <a:t>Completion </a:t>
            </a:r>
            <a:r>
              <a:rPr lang="en-US" dirty="0"/>
              <a:t>Date: </a:t>
            </a:r>
          </a:p>
          <a:p>
            <a:pPr lvl="1"/>
            <a:r>
              <a:rPr lang="en-US" dirty="0"/>
              <a:t>Construction is </a:t>
            </a:r>
            <a:r>
              <a:rPr lang="en-US" dirty="0" smtClean="0"/>
              <a:t>complete 8/30/2033</a:t>
            </a:r>
          </a:p>
          <a:p>
            <a:r>
              <a:rPr lang="en-US" dirty="0" smtClean="0"/>
              <a:t>Bid Amount:</a:t>
            </a:r>
          </a:p>
          <a:p>
            <a:pPr lvl="1"/>
            <a:r>
              <a:rPr lang="en-US" dirty="0" smtClean="0"/>
              <a:t>$79,000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263" y="1843295"/>
            <a:ext cx="3030330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6258422" y="5972590"/>
            <a:ext cx="178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and Striping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208713" cy="4023360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/>
              <a:t>Locations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Heritage Drive</a:t>
            </a:r>
          </a:p>
          <a:p>
            <a:pPr lvl="1"/>
            <a:r>
              <a:rPr lang="en-US" dirty="0" err="1" smtClean="0"/>
              <a:t>Tramonto</a:t>
            </a:r>
            <a:r>
              <a:rPr lang="en-US" dirty="0" smtClean="0"/>
              <a:t>. </a:t>
            </a:r>
          </a:p>
          <a:p>
            <a:r>
              <a:rPr lang="en-US" dirty="0"/>
              <a:t>Completion Date: </a:t>
            </a:r>
            <a:endParaRPr lang="en-US" dirty="0" smtClean="0"/>
          </a:p>
          <a:p>
            <a:pPr lvl="1"/>
            <a:r>
              <a:rPr lang="en-US" dirty="0" smtClean="0"/>
              <a:t>August 30, </a:t>
            </a:r>
            <a:r>
              <a:rPr lang="en-US" dirty="0"/>
              <a:t>2022 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19882" y="6441118"/>
            <a:ext cx="178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Locations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869" y="1757627"/>
            <a:ext cx="3999441" cy="3831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58" y="3598295"/>
            <a:ext cx="6353611" cy="16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Updates to Signs and Striping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16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50899" y="6439281"/>
            <a:ext cx="330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Wicklund Village – Heritage Drive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078323" y="6439281"/>
            <a:ext cx="3199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Questa Village – </a:t>
            </a:r>
            <a:r>
              <a:rPr lang="en-US" dirty="0" err="1" smtClean="0"/>
              <a:t>Tramonto</a:t>
            </a:r>
            <a:r>
              <a:rPr lang="en-US" dirty="0" smtClean="0"/>
              <a:t> Drive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760" y="2622411"/>
            <a:ext cx="4050979" cy="303823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3289" y="2548829"/>
            <a:ext cx="4051354" cy="3182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0962" y="2621018"/>
            <a:ext cx="4051355" cy="3038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7048" y="6459785"/>
            <a:ext cx="330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Wicklund Village – Heritage Drive</a:t>
            </a:r>
          </a:p>
        </p:txBody>
      </p:sp>
    </p:spTree>
    <p:extLst>
      <p:ext uri="{BB962C8B-B14F-4D97-AF65-F5344CB8AC3E}">
        <p14:creationId xmlns:p14="http://schemas.microsoft.com/office/powerpoint/2010/main" val="16673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Traffic Calming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034" y="2111433"/>
            <a:ext cx="3740726" cy="3865418"/>
          </a:xfrm>
        </p:spPr>
        <p:txBody>
          <a:bodyPr>
            <a:normAutofit/>
          </a:bodyPr>
          <a:lstStyle/>
          <a:p>
            <a:r>
              <a:rPr lang="en-US" dirty="0" smtClean="0"/>
              <a:t>Project Locations:</a:t>
            </a:r>
          </a:p>
          <a:p>
            <a:pPr lvl="1"/>
            <a:r>
              <a:rPr lang="en-US" dirty="0" smtClean="0"/>
              <a:t>Central Parkway at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Heritage Dr., and</a:t>
            </a:r>
          </a:p>
          <a:p>
            <a:pPr lvl="2"/>
            <a:r>
              <a:rPr lang="en-US" dirty="0" smtClean="0"/>
              <a:t>Legacy Dr.</a:t>
            </a:r>
          </a:p>
          <a:p>
            <a:pPr marL="201168" lvl="1" indent="0">
              <a:buNone/>
            </a:pPr>
            <a:r>
              <a:rPr lang="en-US" dirty="0" smtClean="0"/>
              <a:t>Proposed Upgrades:</a:t>
            </a:r>
          </a:p>
          <a:p>
            <a:pPr lvl="1"/>
            <a:r>
              <a:rPr lang="en-US" dirty="0"/>
              <a:t>Add </a:t>
            </a:r>
            <a:r>
              <a:rPr lang="en-US" dirty="0" smtClean="0"/>
              <a:t>RRFB </a:t>
            </a:r>
            <a:r>
              <a:rPr lang="en-US" dirty="0"/>
              <a:t>to the median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Add </a:t>
            </a:r>
            <a:r>
              <a:rPr lang="en-US" dirty="0"/>
              <a:t>striped lane </a:t>
            </a:r>
            <a:r>
              <a:rPr lang="en-US" dirty="0" smtClean="0"/>
              <a:t>narrowing</a:t>
            </a:r>
          </a:p>
          <a:p>
            <a:pPr lvl="1"/>
            <a:r>
              <a:rPr lang="en-US" dirty="0"/>
              <a:t>Add 25 mph when children are present </a:t>
            </a:r>
            <a:r>
              <a:rPr lang="en-US" dirty="0" smtClean="0"/>
              <a:t>sign</a:t>
            </a:r>
          </a:p>
          <a:p>
            <a:pPr lvl="1"/>
            <a:r>
              <a:rPr lang="en-US" dirty="0"/>
              <a:t>Add yield triangles across each lane before </a:t>
            </a:r>
            <a:r>
              <a:rPr lang="en-US" dirty="0" smtClean="0"/>
              <a:t>crosswalk</a:t>
            </a:r>
          </a:p>
          <a:p>
            <a:pPr lvl="1"/>
            <a:r>
              <a:rPr lang="en-US" dirty="0" smtClean="0"/>
              <a:t>Enforcement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523" y="1797215"/>
            <a:ext cx="3923608" cy="45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Traffic Calming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034" y="2111433"/>
            <a:ext cx="3740726" cy="3865418"/>
          </a:xfrm>
        </p:spPr>
        <p:txBody>
          <a:bodyPr>
            <a:normAutofit/>
          </a:bodyPr>
          <a:lstStyle/>
          <a:p>
            <a:r>
              <a:rPr lang="en-US" dirty="0" smtClean="0"/>
              <a:t>Project Locations:</a:t>
            </a:r>
          </a:p>
          <a:p>
            <a:pPr lvl="1"/>
            <a:r>
              <a:rPr lang="en-US" dirty="0" err="1" smtClean="0"/>
              <a:t>Comunidad</a:t>
            </a:r>
            <a:r>
              <a:rPr lang="en-US" dirty="0" smtClean="0"/>
              <a:t> between Heritage and </a:t>
            </a:r>
            <a:r>
              <a:rPr lang="en-US" dirty="0" err="1" smtClean="0"/>
              <a:t>Recreo</a:t>
            </a:r>
            <a:r>
              <a:rPr lang="en-US" dirty="0" smtClean="0"/>
              <a:t> </a:t>
            </a:r>
          </a:p>
          <a:p>
            <a:pPr marL="201168" lvl="1" indent="0">
              <a:buNone/>
            </a:pPr>
            <a:endParaRPr lang="en-US" dirty="0" smtClean="0"/>
          </a:p>
          <a:p>
            <a:pPr marL="201168" lvl="1" indent="0">
              <a:buNone/>
            </a:pPr>
            <a:r>
              <a:rPr lang="en-US" sz="2000" dirty="0" smtClean="0"/>
              <a:t>Proposed Upgrades:</a:t>
            </a:r>
          </a:p>
          <a:p>
            <a:pPr lvl="1"/>
            <a:r>
              <a:rPr lang="en-US" dirty="0"/>
              <a:t>install the In-Street Pedestrian </a:t>
            </a:r>
            <a:r>
              <a:rPr lang="en-US" dirty="0" smtClean="0"/>
              <a:t>Crossing at </a:t>
            </a:r>
            <a:r>
              <a:rPr lang="en-US" dirty="0"/>
              <a:t>the </a:t>
            </a:r>
            <a:r>
              <a:rPr lang="en-US" dirty="0" err="1" smtClean="0"/>
              <a:t>Verano</a:t>
            </a:r>
            <a:r>
              <a:rPr lang="en-US" dirty="0" smtClean="0"/>
              <a:t> Way </a:t>
            </a:r>
            <a:r>
              <a:rPr lang="en-US" dirty="0"/>
              <a:t>crosswalk </a:t>
            </a:r>
            <a:endParaRPr lang="en-US" dirty="0" smtClean="0"/>
          </a:p>
          <a:p>
            <a:pPr lvl="1"/>
            <a:r>
              <a:rPr lang="en-US" dirty="0"/>
              <a:t>Add </a:t>
            </a:r>
            <a:r>
              <a:rPr lang="en-US" dirty="0" smtClean="0"/>
              <a:t>Centerline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746" y="1798648"/>
            <a:ext cx="4307901" cy="44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Traffic Calming Projects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7654" y="1950098"/>
            <a:ext cx="6364394" cy="41598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199" y="2562192"/>
            <a:ext cx="3128865" cy="91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Project Locations: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Calibri" pitchFamily="34" charset="0"/>
              <a:buChar char="◦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Shields Ave. at Fremont 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286606"/>
            <a:ext cx="7543800" cy="968437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/>
              <a:t>Discussion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60" y="1845734"/>
            <a:ext cx="7543801" cy="4023360"/>
          </a:xfrm>
        </p:spPr>
        <p:txBody>
          <a:bodyPr>
            <a:noAutofit/>
          </a:bodyPr>
          <a:lstStyle/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/>
              <a:t>Project Management Program (PMP)</a:t>
            </a:r>
          </a:p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 smtClean="0"/>
              <a:t>Project </a:t>
            </a:r>
            <a:r>
              <a:rPr lang="en-US" sz="4000" dirty="0"/>
              <a:t>updates</a:t>
            </a:r>
          </a:p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 smtClean="0"/>
              <a:t>Future </a:t>
            </a:r>
            <a:r>
              <a:rPr lang="en-US" sz="4000" dirty="0"/>
              <a:t>projects</a:t>
            </a:r>
          </a:p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/>
              <a:t>Future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CIP </a:t>
            </a:r>
            <a:r>
              <a:rPr lang="en-US" dirty="0"/>
              <a:t>Projects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8691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1. Traffic </a:t>
            </a:r>
            <a:r>
              <a:rPr lang="en-US" dirty="0"/>
              <a:t>Signal Synchronization</a:t>
            </a:r>
          </a:p>
          <a:p>
            <a:pPr marL="48691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2. Installing Fiber Optic </a:t>
            </a:r>
            <a:r>
              <a:rPr lang="en-US" dirty="0"/>
              <a:t>Lines</a:t>
            </a:r>
          </a:p>
          <a:p>
            <a:pPr marL="486918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3. Byron Road and Wicklund </a:t>
            </a:r>
            <a:r>
              <a:rPr lang="en-US" dirty="0"/>
              <a:t>Village Road Repair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</a:t>
            </a:r>
            <a:r>
              <a:rPr lang="en-US" dirty="0"/>
              <a:t>Signal Synchronization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dirty="0"/>
              <a:t>Locations:</a:t>
            </a:r>
          </a:p>
          <a:p>
            <a:pPr lvl="1"/>
            <a:r>
              <a:rPr lang="en-US" dirty="0" smtClean="0"/>
              <a:t>Mountain House Pkwy from I-205 to Byron Rd. </a:t>
            </a:r>
            <a:endParaRPr lang="en-US" dirty="0"/>
          </a:p>
          <a:p>
            <a:r>
              <a:rPr lang="en-US" dirty="0" smtClean="0"/>
              <a:t>Status: </a:t>
            </a:r>
            <a:endParaRPr lang="en-US" dirty="0"/>
          </a:p>
          <a:p>
            <a:pPr lvl="1"/>
            <a:r>
              <a:rPr lang="en-US" dirty="0" smtClean="0"/>
              <a:t>In Design Phase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390" y="1845735"/>
            <a:ext cx="3126289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699372" y="5977468"/>
            <a:ext cx="178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Fiberoptic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dirty="0"/>
              <a:t>Locations:</a:t>
            </a:r>
          </a:p>
          <a:p>
            <a:pPr lvl="1"/>
            <a:r>
              <a:rPr lang="en-US" dirty="0" smtClean="0"/>
              <a:t>Mustang Way, from Mountain House Pkwy to Central Pkwy</a:t>
            </a:r>
          </a:p>
          <a:p>
            <a:pPr lvl="1"/>
            <a:r>
              <a:rPr lang="en-US" dirty="0" smtClean="0"/>
              <a:t>Central Pkwy, from Aldrich Pl. to Main St.</a:t>
            </a:r>
          </a:p>
          <a:p>
            <a:pPr lvl="1"/>
            <a:r>
              <a:rPr lang="en-US" dirty="0" smtClean="0"/>
              <a:t>Main St., from Central Pkwy to Town Hall</a:t>
            </a:r>
            <a:endParaRPr lang="en-US" dirty="0"/>
          </a:p>
          <a:p>
            <a:r>
              <a:rPr lang="en-US" dirty="0"/>
              <a:t>Completion Date: </a:t>
            </a:r>
          </a:p>
          <a:p>
            <a:pPr lvl="1"/>
            <a:r>
              <a:rPr lang="en-US" dirty="0" smtClean="0"/>
              <a:t>Pre-Design </a:t>
            </a:r>
            <a:r>
              <a:rPr lang="en-US" dirty="0"/>
              <a:t>Phase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871"/>
          <a:stretch/>
        </p:blipFill>
        <p:spPr>
          <a:xfrm>
            <a:off x="7450850" y="1845734"/>
            <a:ext cx="3704830" cy="415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8410103" y="6015568"/>
            <a:ext cx="178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Byron Rd. &amp; Wicklund </a:t>
            </a:r>
            <a:r>
              <a:rPr lang="en-US" dirty="0"/>
              <a:t>Village Road </a:t>
            </a:r>
            <a:r>
              <a:rPr lang="en-US" dirty="0" smtClean="0"/>
              <a:t>Repairs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3"/>
            <a:ext cx="3591098" cy="4280725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/>
              <a:t>Locations:</a:t>
            </a:r>
          </a:p>
          <a:p>
            <a:pPr lvl="1"/>
            <a:r>
              <a:rPr lang="en-US" dirty="0" smtClean="0"/>
              <a:t>Asphalt Patching, Crack Seal, and/or Slurry Seal in Wicklund Village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Asphalt Patching in Byron Road</a:t>
            </a:r>
          </a:p>
          <a:p>
            <a:pPr lvl="1"/>
            <a:r>
              <a:rPr lang="en-US" dirty="0" smtClean="0"/>
              <a:t>Byron Road is in line for full reconstruction by developers</a:t>
            </a:r>
          </a:p>
          <a:p>
            <a:r>
              <a:rPr lang="en-US" dirty="0" smtClean="0"/>
              <a:t>Status: </a:t>
            </a:r>
          </a:p>
          <a:p>
            <a:pPr lvl="1"/>
            <a:r>
              <a:rPr lang="en-US" dirty="0" smtClean="0"/>
              <a:t>Under Review by Office Engineers  prior to public bidding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89" y="3728053"/>
            <a:ext cx="2508170" cy="2398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8702582" y="4865538"/>
            <a:ext cx="178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</a:t>
            </a:r>
            <a:r>
              <a:rPr lang="en-US" dirty="0" smtClean="0"/>
              <a:t>Locations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39" y="1845735"/>
            <a:ext cx="3684010" cy="216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98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24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26480" y="6395220"/>
            <a:ext cx="1228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52" y="2161701"/>
            <a:ext cx="4569228" cy="320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32" y="2161701"/>
            <a:ext cx="4277667" cy="32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60" y="1845734"/>
            <a:ext cx="7543801" cy="4023360"/>
          </a:xfrm>
        </p:spPr>
        <p:txBody>
          <a:bodyPr>
            <a:noAutofit/>
          </a:bodyPr>
          <a:lstStyle/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C00000"/>
                </a:solidFill>
              </a:rPr>
              <a:t>Valley </a:t>
            </a:r>
            <a:r>
              <a:rPr lang="en-US" sz="4000" dirty="0" smtClean="0">
                <a:solidFill>
                  <a:srgbClr val="C00000"/>
                </a:solidFill>
              </a:rPr>
              <a:t>Link</a:t>
            </a:r>
          </a:p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C00000"/>
                </a:solidFill>
              </a:rPr>
              <a:t>Motorcycle </a:t>
            </a:r>
            <a:r>
              <a:rPr lang="en-US" sz="4000" dirty="0" smtClean="0">
                <a:solidFill>
                  <a:srgbClr val="C00000"/>
                </a:solidFill>
              </a:rPr>
              <a:t>Unit</a:t>
            </a:r>
          </a:p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C00000"/>
                </a:solidFill>
              </a:rPr>
              <a:t>CHP accident </a:t>
            </a:r>
            <a:r>
              <a:rPr lang="en-US" sz="4000" dirty="0" smtClean="0">
                <a:solidFill>
                  <a:srgbClr val="C00000"/>
                </a:solidFill>
              </a:rPr>
              <a:t>reports</a:t>
            </a:r>
          </a:p>
          <a:p>
            <a:pPr marL="509588" indent="-509588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C00000"/>
                </a:solidFill>
              </a:rPr>
              <a:t>Alameda County traffic circles on Grant Line Road</a:t>
            </a:r>
            <a:endParaRPr lang="en-US" sz="4000" dirty="0" smtClean="0">
              <a:solidFill>
                <a:srgbClr val="C00000"/>
              </a:solidFill>
            </a:endParaRPr>
          </a:p>
          <a:p>
            <a:pPr marL="509588" indent="-509588">
              <a:buFont typeface="Wingdings" panose="05000000000000000000" pitchFamily="2" charset="2"/>
              <a:buChar char="§"/>
            </a:pPr>
            <a:endParaRPr lang="en-US" sz="4000" dirty="0" smtClean="0">
              <a:solidFill>
                <a:srgbClr val="C00000"/>
              </a:solidFill>
            </a:endParaRPr>
          </a:p>
          <a:p>
            <a:pPr marL="509588" indent="-509588">
              <a:buFont typeface="Wingdings" panose="05000000000000000000" pitchFamily="2" charset="2"/>
              <a:buChar char="§"/>
            </a:pP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35747" y="304800"/>
            <a:ext cx="7831302" cy="4221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3E66-C977-4FF7-BF34-0DD5D76385E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Pavement Management Program (PMP)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CC0000"/>
              </a:buClr>
              <a:buSzPct val="75000"/>
              <a:defRPr/>
            </a:pPr>
            <a:r>
              <a:rPr lang="en-US" b="1" kern="0" dirty="0">
                <a:solidFill>
                  <a:schemeClr val="tx2"/>
                </a:solidFill>
                <a:latin typeface="Century Gothic" pitchFamily="34" charset="0"/>
              </a:rPr>
              <a:t>Pavement Management Program (PMP) is: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CC0000"/>
              </a:buClr>
              <a:buSzPct val="75000"/>
              <a:defRPr/>
            </a:pPr>
            <a:r>
              <a:rPr lang="en-US" b="1" kern="0" dirty="0">
                <a:solidFill>
                  <a:schemeClr val="tx2"/>
                </a:solidFill>
                <a:latin typeface="Century Gothic" pitchFamily="34" charset="0"/>
              </a:rPr>
              <a:t>“</a:t>
            </a:r>
            <a:r>
              <a:rPr lang="en-US" b="1" i="1" kern="0" dirty="0">
                <a:solidFill>
                  <a:schemeClr val="tx2"/>
                </a:solidFill>
                <a:latin typeface="Century Gothic" pitchFamily="34" charset="0"/>
              </a:rPr>
              <a:t>Computer Assisted Method of Organizing and Analyzing Information about Pavement Conditions</a:t>
            </a:r>
            <a:r>
              <a:rPr lang="en-US" b="1" kern="0" dirty="0">
                <a:solidFill>
                  <a:schemeClr val="tx2"/>
                </a:solidFill>
                <a:latin typeface="Century Gothic" pitchFamily="34" charset="0"/>
              </a:rPr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46" y="3213869"/>
            <a:ext cx="8858289" cy="25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PMP (</a:t>
            </a:r>
            <a:r>
              <a:rPr lang="en-US" dirty="0" err="1" smtClean="0"/>
              <a:t>StreetSaver</a:t>
            </a:r>
            <a:r>
              <a:rPr lang="en-US" dirty="0" smtClean="0"/>
              <a:t>) Needed?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7658" y="1871202"/>
            <a:ext cx="3188022" cy="42469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78429"/>
            <a:ext cx="7015940" cy="40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Why PMP?</a:t>
            </a:r>
            <a:br>
              <a:rPr lang="en-US" b="1" dirty="0" smtClean="0"/>
            </a:br>
            <a:r>
              <a:rPr lang="en-US" sz="4400" dirty="0" smtClean="0"/>
              <a:t>More Cost-Effective to Treat Before Steep Decline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5</a:t>
            </a:fld>
            <a:endParaRPr lang="en-US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80" y="1931735"/>
            <a:ext cx="8242478" cy="433367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84" y="3375553"/>
            <a:ext cx="877077" cy="38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StreetSaver</a:t>
            </a:r>
            <a:r>
              <a:rPr lang="en-US" dirty="0" smtClean="0"/>
              <a:t> – Monthly Report (Current)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81" y="1819469"/>
            <a:ext cx="7911431" cy="4472963"/>
          </a:xfrm>
        </p:spPr>
      </p:pic>
    </p:spTree>
    <p:extLst>
      <p:ext uri="{BB962C8B-B14F-4D97-AF65-F5344CB8AC3E}">
        <p14:creationId xmlns:p14="http://schemas.microsoft.com/office/powerpoint/2010/main" val="30990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StreetSaver</a:t>
            </a:r>
            <a:r>
              <a:rPr lang="en-US" dirty="0" smtClean="0"/>
              <a:t> – Monthly Report (Previous)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49" y="1853961"/>
            <a:ext cx="7946609" cy="4489223"/>
          </a:xfrm>
        </p:spPr>
      </p:pic>
    </p:spTree>
    <p:extLst>
      <p:ext uri="{BB962C8B-B14F-4D97-AF65-F5344CB8AC3E}">
        <p14:creationId xmlns:p14="http://schemas.microsoft.com/office/powerpoint/2010/main" val="39954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Condition in Mountain 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6417" y="1846263"/>
            <a:ext cx="4583808" cy="44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Public Works Project Updates  </a:t>
            </a:r>
          </a:p>
          <a:p>
            <a:pPr lvl="1"/>
            <a:r>
              <a:rPr lang="en-US" dirty="0" smtClean="0"/>
              <a:t>Mountain House Arterials and Questa Village Repairs (Completed)</a:t>
            </a:r>
          </a:p>
          <a:p>
            <a:pPr lvl="1"/>
            <a:r>
              <a:rPr lang="en-US" dirty="0" smtClean="0"/>
              <a:t>Railroad Crossing and Streets Signing and Striping (Completed)</a:t>
            </a:r>
          </a:p>
          <a:p>
            <a:r>
              <a:rPr lang="en-US" dirty="0" smtClean="0"/>
              <a:t>Public Works Future Projects</a:t>
            </a:r>
          </a:p>
          <a:p>
            <a:pPr lvl="1"/>
            <a:r>
              <a:rPr lang="en-US" dirty="0" smtClean="0"/>
              <a:t>Traffic Signal </a:t>
            </a:r>
            <a:r>
              <a:rPr lang="en-US" dirty="0"/>
              <a:t>S</a:t>
            </a:r>
            <a:r>
              <a:rPr lang="en-US" dirty="0" smtClean="0"/>
              <a:t>ynchronization</a:t>
            </a:r>
          </a:p>
          <a:p>
            <a:pPr lvl="1"/>
            <a:r>
              <a:rPr lang="en-US" dirty="0" smtClean="0"/>
              <a:t>Installing Fiber optic Lines</a:t>
            </a:r>
          </a:p>
          <a:p>
            <a:pPr lvl="1"/>
            <a:r>
              <a:rPr lang="en-US" dirty="0" smtClean="0"/>
              <a:t>Byron Road &amp; Wicklund </a:t>
            </a:r>
            <a:r>
              <a:rPr lang="en-US" dirty="0"/>
              <a:t>Village Road </a:t>
            </a:r>
            <a:r>
              <a:rPr lang="en-US" dirty="0" smtClean="0"/>
              <a:t>Repairs</a:t>
            </a:r>
          </a:p>
          <a:p>
            <a:r>
              <a:rPr lang="en-US" dirty="0" smtClean="0"/>
              <a:t>Request For Future  Project</a:t>
            </a:r>
            <a:endParaRPr lang="en-US" dirty="0"/>
          </a:p>
          <a:p>
            <a:pPr lvl="1"/>
            <a:r>
              <a:rPr lang="en-US" dirty="0" smtClean="0"/>
              <a:t>Sign and striping on Central Parkway at Legacy and Heritage</a:t>
            </a:r>
          </a:p>
          <a:p>
            <a:pPr lvl="1"/>
            <a:r>
              <a:rPr lang="en-US" dirty="0" smtClean="0"/>
              <a:t>Sign and Striping update at </a:t>
            </a:r>
            <a:r>
              <a:rPr lang="en-US" dirty="0" err="1" smtClean="0"/>
              <a:t>Comunidad</a:t>
            </a:r>
            <a:r>
              <a:rPr lang="en-US" dirty="0" smtClean="0"/>
              <a:t> and </a:t>
            </a:r>
            <a:r>
              <a:rPr lang="en-US" dirty="0" err="1" smtClean="0"/>
              <a:t>Recreo</a:t>
            </a:r>
            <a:r>
              <a:rPr lang="en-US" dirty="0" smtClean="0"/>
              <a:t>, Shields and </a:t>
            </a:r>
            <a:r>
              <a:rPr lang="en-US" dirty="0" smtClean="0"/>
              <a:t>Fremont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1ED6-0E17-49FF-9B52-106529A43090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6676" y="1845733"/>
            <a:ext cx="2419003" cy="4134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76101" y="5977468"/>
            <a:ext cx="223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Mountain House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13841</TotalTime>
  <Words>739</Words>
  <Application>Microsoft Office PowerPoint</Application>
  <PresentationFormat>Widescreen</PresentationFormat>
  <Paragraphs>153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Wingdings</vt:lpstr>
      <vt:lpstr>Retrospect</vt:lpstr>
      <vt:lpstr>  Mountain House Community Services District Transportation Committee September 21, 2022</vt:lpstr>
      <vt:lpstr>Discussion Topics</vt:lpstr>
      <vt:lpstr>What is Pavement Management Program (PMP) ?</vt:lpstr>
      <vt:lpstr>Why PMP (StreetSaver) Needed?</vt:lpstr>
      <vt:lpstr>Why PMP? More Cost-Effective to Treat Before Steep Decline</vt:lpstr>
      <vt:lpstr>StreetSaver – Monthly Report (Current)</vt:lpstr>
      <vt:lpstr>StreetSaver – Monthly Report (Previous)</vt:lpstr>
      <vt:lpstr>Pavement Condition in Mountain House</vt:lpstr>
      <vt:lpstr>Project Updates</vt:lpstr>
      <vt:lpstr>Arterials and Questa Village Repairs</vt:lpstr>
      <vt:lpstr>Questa Village and Arterials Repairs</vt:lpstr>
      <vt:lpstr>Questa Village and Arterials Repairs</vt:lpstr>
      <vt:lpstr>Questa Village and Arterials Repairs</vt:lpstr>
      <vt:lpstr>Railroad Crossing and Streets Signing and Striping</vt:lpstr>
      <vt:lpstr>Sign and Striping</vt:lpstr>
      <vt:lpstr>Updates to Signs and Striping  </vt:lpstr>
      <vt:lpstr>Proposed Traffic Calming Projects</vt:lpstr>
      <vt:lpstr>Proposed Traffic Calming Projects</vt:lpstr>
      <vt:lpstr>Proposed Traffic Calming Projects</vt:lpstr>
      <vt:lpstr>Future CIP Projects</vt:lpstr>
      <vt:lpstr>Traffic Signal Synchronization</vt:lpstr>
      <vt:lpstr>Installing Fiberoptic Lines</vt:lpstr>
      <vt:lpstr>Byron Rd. &amp; Wicklund Village Road Repairs </vt:lpstr>
      <vt:lpstr>Questions?</vt:lpstr>
      <vt:lpstr>Project Updates</vt:lpstr>
      <vt:lpstr>  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Comity Report (2021-2022)</dc:title>
  <dc:creator>Ebrahimi, Hossein [MH]</dc:creator>
  <cp:lastModifiedBy>Parsa, Hamid [MH]</cp:lastModifiedBy>
  <cp:revision>149</cp:revision>
  <dcterms:created xsi:type="dcterms:W3CDTF">2022-04-20T15:01:51Z</dcterms:created>
  <dcterms:modified xsi:type="dcterms:W3CDTF">2022-09-22T15:51:09Z</dcterms:modified>
</cp:coreProperties>
</file>