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5"/>
  </p:notesMasterIdLst>
  <p:handoutMasterIdLst>
    <p:handoutMasterId r:id="rId26"/>
  </p:handoutMasterIdLst>
  <p:sldIdLst>
    <p:sldId id="463" r:id="rId2"/>
    <p:sldId id="768" r:id="rId3"/>
    <p:sldId id="731" r:id="rId4"/>
    <p:sldId id="732" r:id="rId5"/>
    <p:sldId id="758" r:id="rId6"/>
    <p:sldId id="519" r:id="rId7"/>
    <p:sldId id="766" r:id="rId8"/>
    <p:sldId id="742" r:id="rId9"/>
    <p:sldId id="743" r:id="rId10"/>
    <p:sldId id="744" r:id="rId11"/>
    <p:sldId id="746" r:id="rId12"/>
    <p:sldId id="534" r:id="rId13"/>
    <p:sldId id="748" r:id="rId14"/>
    <p:sldId id="750" r:id="rId15"/>
    <p:sldId id="767" r:id="rId16"/>
    <p:sldId id="752" r:id="rId17"/>
    <p:sldId id="753" r:id="rId18"/>
    <p:sldId id="754" r:id="rId19"/>
    <p:sldId id="755" r:id="rId20"/>
    <p:sldId id="756" r:id="rId21"/>
    <p:sldId id="757" r:id="rId22"/>
    <p:sldId id="503" r:id="rId23"/>
    <p:sldId id="439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  <p15:guide id="4" pos="3080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" initials="T" lastIdx="5" clrIdx="0"/>
  <p:cmAuthor id="7" name="Greg Clumpner" initials="GC" lastIdx="3" clrIdx="7">
    <p:extLst>
      <p:ext uri="{19B8F6BF-5375-455C-9EA6-DF929625EA0E}">
        <p15:presenceInfo xmlns:p15="http://schemas.microsoft.com/office/powerpoint/2012/main" userId="Greg Clumpner" providerId="None"/>
      </p:ext>
    </p:extLst>
  </p:cmAuthor>
  <p:cmAuthor id="1" name="Michelle Stewart" initials="MS" lastIdx="1" clrIdx="1">
    <p:extLst>
      <p:ext uri="{19B8F6BF-5375-455C-9EA6-DF929625EA0E}">
        <p15:presenceInfo xmlns:p15="http://schemas.microsoft.com/office/powerpoint/2012/main" userId="S-1-5-21-2696056408-2463769271-2338892951-8631" providerId="AD"/>
      </p:ext>
    </p:extLst>
  </p:cmAuthor>
  <p:cmAuthor id="2" name="Kim B" initials="A" lastIdx="35" clrIdx="2">
    <p:extLst>
      <p:ext uri="{19B8F6BF-5375-455C-9EA6-DF929625EA0E}">
        <p15:presenceInfo xmlns:p15="http://schemas.microsoft.com/office/powerpoint/2012/main" userId="Kim B" providerId="None"/>
      </p:ext>
    </p:extLst>
  </p:cmAuthor>
  <p:cmAuthor id="3" name="Greg Henry" initials="GH" lastIdx="32" clrIdx="3">
    <p:extLst>
      <p:ext uri="{19B8F6BF-5375-455C-9EA6-DF929625EA0E}">
        <p15:presenceInfo xmlns:p15="http://schemas.microsoft.com/office/powerpoint/2012/main" userId="S-1-5-21-2696056408-2463769271-2338892951-8612" providerId="AD"/>
      </p:ext>
    </p:extLst>
  </p:cmAuthor>
  <p:cmAuthor id="4" name="Jordan Taylor" initials="JT" lastIdx="4" clrIdx="4">
    <p:extLst>
      <p:ext uri="{19B8F6BF-5375-455C-9EA6-DF929625EA0E}">
        <p15:presenceInfo xmlns:p15="http://schemas.microsoft.com/office/powerpoint/2012/main" userId="S-1-5-21-2696056408-2463769271-2338892951-8653" providerId="AD"/>
      </p:ext>
    </p:extLst>
  </p:cmAuthor>
  <p:cmAuthor id="5" name="Jordan Taylor" initials="JT [2]" lastIdx="58" clrIdx="5">
    <p:extLst>
      <p:ext uri="{19B8F6BF-5375-455C-9EA6-DF929625EA0E}">
        <p15:presenceInfo xmlns:p15="http://schemas.microsoft.com/office/powerpoint/2012/main" userId="S::jtaylor@nbsgov.com::dae37fa2-f8f6-4b7d-8f39-193b2fd03d11" providerId="AD"/>
      </p:ext>
    </p:extLst>
  </p:cmAuthor>
  <p:cmAuthor id="6" name="Arnoldo Rodriguez" initials="AR" lastIdx="59" clrIdx="6">
    <p:extLst>
      <p:ext uri="{19B8F6BF-5375-455C-9EA6-DF929625EA0E}">
        <p15:presenceInfo xmlns:p15="http://schemas.microsoft.com/office/powerpoint/2012/main" userId="S::arodriguez@madera.gov::cc2a7a2d-0705-4e9b-9a33-b12590eec3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F94"/>
    <a:srgbClr val="FF2623"/>
    <a:srgbClr val="C3CDC3"/>
    <a:srgbClr val="8DC73F"/>
    <a:srgbClr val="F9D93D"/>
    <a:srgbClr val="5CB46F"/>
    <a:srgbClr val="FFFFFF"/>
    <a:srgbClr val="000000"/>
    <a:srgbClr val="FFFF66"/>
    <a:srgbClr val="CFE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89542" autoAdjust="0"/>
  </p:normalViewPr>
  <p:slideViewPr>
    <p:cSldViewPr>
      <p:cViewPr varScale="1">
        <p:scale>
          <a:sx n="103" d="100"/>
          <a:sy n="103" d="100"/>
        </p:scale>
        <p:origin x="1794" y="108"/>
      </p:cViewPr>
      <p:guideLst>
        <p:guide orient="horz" pos="2160"/>
        <p:guide pos="2880"/>
        <p:guide pos="2980"/>
        <p:guide pos="308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958" y="10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40" cy="469424"/>
          </a:xfrm>
          <a:prstGeom prst="rect">
            <a:avLst/>
          </a:prstGeom>
        </p:spPr>
        <p:txBody>
          <a:bodyPr vert="horz" lIns="94181" tIns="47091" rIns="94181" bIns="470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0"/>
            <a:ext cx="3077740" cy="469424"/>
          </a:xfrm>
          <a:prstGeom prst="rect">
            <a:avLst/>
          </a:prstGeom>
        </p:spPr>
        <p:txBody>
          <a:bodyPr vert="horz" lIns="94181" tIns="47091" rIns="94181" bIns="47091" rtlCol="0"/>
          <a:lstStyle>
            <a:lvl1pPr algn="r">
              <a:defRPr sz="1200"/>
            </a:lvl1pPr>
          </a:lstStyle>
          <a:p>
            <a:fld id="{D4277C15-4B08-4E4A-B258-11B10F4C82BF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422"/>
            <a:ext cx="3077740" cy="469424"/>
          </a:xfrm>
          <a:prstGeom prst="rect">
            <a:avLst/>
          </a:prstGeom>
        </p:spPr>
        <p:txBody>
          <a:bodyPr vert="horz" lIns="94181" tIns="47091" rIns="94181" bIns="470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2"/>
            <a:ext cx="3077740" cy="469424"/>
          </a:xfrm>
          <a:prstGeom prst="rect">
            <a:avLst/>
          </a:prstGeom>
        </p:spPr>
        <p:txBody>
          <a:bodyPr vert="horz" lIns="94181" tIns="47091" rIns="94181" bIns="47091" rtlCol="0" anchor="b"/>
          <a:lstStyle>
            <a:lvl1pPr algn="r">
              <a:defRPr sz="1200"/>
            </a:lvl1pPr>
          </a:lstStyle>
          <a:p>
            <a:fld id="{ED4BD9A4-9668-4F84-A5B5-9E229A7BD4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42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40" cy="469424"/>
          </a:xfrm>
          <a:prstGeom prst="rect">
            <a:avLst/>
          </a:prstGeom>
        </p:spPr>
        <p:txBody>
          <a:bodyPr vert="horz" lIns="94181" tIns="47091" rIns="94181" bIns="470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0"/>
            <a:ext cx="3077740" cy="469424"/>
          </a:xfrm>
          <a:prstGeom prst="rect">
            <a:avLst/>
          </a:prstGeom>
        </p:spPr>
        <p:txBody>
          <a:bodyPr vert="horz" lIns="94181" tIns="47091" rIns="94181" bIns="47091" rtlCol="0"/>
          <a:lstStyle>
            <a:lvl1pPr algn="r">
              <a:defRPr sz="1200"/>
            </a:lvl1pPr>
          </a:lstStyle>
          <a:p>
            <a:fld id="{1F839B0A-4BB8-4045-AA7D-98CEC1263683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1" tIns="47091" rIns="94181" bIns="470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27"/>
            <a:ext cx="5681980" cy="4224814"/>
          </a:xfrm>
          <a:prstGeom prst="rect">
            <a:avLst/>
          </a:prstGeom>
        </p:spPr>
        <p:txBody>
          <a:bodyPr vert="horz" lIns="94181" tIns="47091" rIns="94181" bIns="470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422"/>
            <a:ext cx="3077740" cy="469424"/>
          </a:xfrm>
          <a:prstGeom prst="rect">
            <a:avLst/>
          </a:prstGeom>
        </p:spPr>
        <p:txBody>
          <a:bodyPr vert="horz" lIns="94181" tIns="47091" rIns="94181" bIns="470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2"/>
            <a:ext cx="3077740" cy="469424"/>
          </a:xfrm>
          <a:prstGeom prst="rect">
            <a:avLst/>
          </a:prstGeom>
        </p:spPr>
        <p:txBody>
          <a:bodyPr vert="horz" lIns="94181" tIns="47091" rIns="94181" bIns="47091" rtlCol="0" anchor="b"/>
          <a:lstStyle>
            <a:lvl1pPr algn="r">
              <a:defRPr sz="1200"/>
            </a:lvl1pPr>
          </a:lstStyle>
          <a:p>
            <a:fld id="{ED4160DF-CCB0-4995-9646-A5676C0C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63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46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6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33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4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2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SzPct val="100000"/>
              <a:buFont typeface="+mj-lt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3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87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1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SzPct val="100000"/>
              <a:buFont typeface="+mj-lt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1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160DF-CCB0-4995-9646-A5676C0CBBE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5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2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9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6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 userDrawn="1"/>
        </p:nvSpPr>
        <p:spPr>
          <a:xfrm>
            <a:off x="383931" y="197632"/>
            <a:ext cx="8610600" cy="6507968"/>
          </a:xfrm>
          <a:prstGeom prst="roundRect">
            <a:avLst>
              <a:gd name="adj" fmla="val 2006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228600" y="990600"/>
            <a:ext cx="8610600" cy="518160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rgbClr val="1C3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A8339C1-5DE5-45F2-8084-86BF0BEE2D88}"/>
              </a:ext>
            </a:extLst>
          </p:cNvPr>
          <p:cNvSpPr/>
          <p:nvPr userDrawn="1"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8" name="Picture 7" descr="logo.jpg">
            <a:extLst>
              <a:ext uri="{FF2B5EF4-FFF2-40B4-BE49-F238E27FC236}">
                <a16:creationId xmlns:a16="http://schemas.microsoft.com/office/drawing/2014/main" id="{EAD44FC1-C8EA-43B0-A058-F628AEC42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7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 userDrawn="1"/>
        </p:nvSpPr>
        <p:spPr>
          <a:xfrm>
            <a:off x="383931" y="197632"/>
            <a:ext cx="8610600" cy="6248400"/>
          </a:xfrm>
          <a:prstGeom prst="roundRect">
            <a:avLst>
              <a:gd name="adj" fmla="val 2006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228600" y="990600"/>
            <a:ext cx="8610600" cy="518160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rgbClr val="1C3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8200" y="65194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D4F1EAD-C3E1-4D5E-994A-BC1DC9A8688B}" type="slidenum">
              <a:rPr lang="en-US" sz="16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2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7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2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1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0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3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06DB8-CD13-4258-A337-146B1F66DC6B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A501A-7189-4A48-872D-EDE27939B9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5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383931" y="197632"/>
            <a:ext cx="8610600" cy="6248400"/>
          </a:xfrm>
          <a:prstGeom prst="roundRect">
            <a:avLst>
              <a:gd name="adj" fmla="val 2006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228600" y="990600"/>
            <a:ext cx="8610600" cy="518160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rgbClr val="1C3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58200" y="6172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4F1EAD-C3E1-4D5E-994A-BC1DC9A8688B}" type="slidenum">
              <a:rPr lang="en-US" sz="16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pPr/>
              <a:t>‹#›</a:t>
            </a:fld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6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nam11.safelinks.protection.outlook.com/?url=https%3A%2F%2Fwww.mountainhousecsd.org%2Fabout-us%2Fpublic-documents-and-forms%2Fwater-and-wastewater-rate-analysis&amp;data=04%7C01%7C%7Cb1484c26c388436926da08da127d92e4%7C9ad143573e864133aa94854b9847c37e%7C0%7C0%7C637842627800471327%7CUnknown%7CTWFpbGZsb3d8eyJWIjoiMC4wLjAwMDAiLCJQIjoiV2luMzIiLCJBTiI6Ik1haWwiLCJXVCI6Mn0%3D%7C3000&amp;sdata=lk4pvYD0kPigtSju2M5yV1mu4anWTp%2Fg7G8ts68jEdQ%3D&amp;reserved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brightnessContrast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87505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9" name="Rectangle 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rgbClr val="1C3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6" name="Picture 11" descr="log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1" y="5715000"/>
            <a:ext cx="234551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14400" y="2552700"/>
            <a:ext cx="7696200" cy="1752600"/>
          </a:xfrm>
          <a:prstGeom prst="roundRect">
            <a:avLst>
              <a:gd name="adj" fmla="val 10012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Mountain House Community Services District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and Sewer Rate Study Update</a:t>
            </a: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tx1"/>
                </a:solidFill>
                <a:latin typeface="Calibri"/>
              </a:rPr>
              <a:t>April 6,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8D098-C45F-42EA-ADEB-406950D18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659" y="76200"/>
            <a:ext cx="1371600" cy="1371600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5E14C68-9520-4B5F-896F-49067B3B2732}"/>
              </a:ext>
            </a:extLst>
          </p:cNvPr>
          <p:cNvSpPr/>
          <p:nvPr/>
        </p:nvSpPr>
        <p:spPr>
          <a:xfrm>
            <a:off x="4343399" y="4762856"/>
            <a:ext cx="4457097" cy="1637587"/>
          </a:xfrm>
          <a:prstGeom prst="roundRect">
            <a:avLst/>
          </a:prstGeom>
          <a:solidFill>
            <a:schemeClr val="tx2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ts val="2400"/>
              </a:lnSpc>
            </a:pPr>
            <a:r>
              <a:rPr lang="en-US" sz="1600" dirty="0">
                <a:solidFill>
                  <a:srgbClr val="1C3F94"/>
                </a:solidFill>
                <a:cs typeface="Arial" charset="0"/>
              </a:rPr>
              <a:t>Presented by:</a:t>
            </a:r>
            <a:endParaRPr lang="en-US" sz="1600" i="1" dirty="0">
              <a:solidFill>
                <a:srgbClr val="1C3F94"/>
              </a:solidFill>
              <a:cs typeface="Arial" charset="0"/>
            </a:endParaRPr>
          </a:p>
          <a:p>
            <a:pPr lvl="0" algn="r">
              <a:lnSpc>
                <a:spcPts val="2400"/>
              </a:lnSpc>
            </a:pPr>
            <a:r>
              <a:rPr lang="en-US" sz="1600" b="1" dirty="0">
                <a:solidFill>
                  <a:srgbClr val="1C3F94"/>
                </a:solidFill>
                <a:cs typeface="Arial" charset="0"/>
              </a:rPr>
              <a:t>Steven Pinkerton – </a:t>
            </a:r>
            <a:r>
              <a:rPr lang="en-US" sz="1600" i="1" dirty="0">
                <a:solidFill>
                  <a:srgbClr val="1C3F94"/>
                </a:solidFill>
                <a:cs typeface="Arial" charset="0"/>
              </a:rPr>
              <a:t>General Manager</a:t>
            </a:r>
          </a:p>
          <a:p>
            <a:pPr lvl="0" algn="r">
              <a:lnSpc>
                <a:spcPts val="2400"/>
              </a:lnSpc>
            </a:pPr>
            <a:r>
              <a:rPr lang="en-US" sz="1600" b="1" dirty="0">
                <a:solidFill>
                  <a:srgbClr val="1C3F94"/>
                </a:solidFill>
                <a:cs typeface="Arial" charset="0"/>
              </a:rPr>
              <a:t>Alice Bou </a:t>
            </a:r>
            <a:r>
              <a:rPr lang="en-US" sz="1600" dirty="0">
                <a:solidFill>
                  <a:srgbClr val="1C3F94"/>
                </a:solidFill>
                <a:cs typeface="Arial" charset="0"/>
              </a:rPr>
              <a:t>– </a:t>
            </a:r>
            <a:r>
              <a:rPr lang="en-US" sz="1600" i="1" dirty="0">
                <a:solidFill>
                  <a:srgbClr val="1C3F94"/>
                </a:solidFill>
                <a:cs typeface="Arial" charset="0"/>
              </a:rPr>
              <a:t>Consultant, NBS</a:t>
            </a:r>
          </a:p>
        </p:txBody>
      </p:sp>
    </p:spTree>
    <p:extLst>
      <p:ext uri="{BB962C8B-B14F-4D97-AF65-F5344CB8AC3E}">
        <p14:creationId xmlns:p14="http://schemas.microsoft.com/office/powerpoint/2010/main" val="276393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B3423-FCA7-487E-ADC7-B78C3A98B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322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1C3F94"/>
                </a:solidFill>
              </a:rPr>
              <a:t>Impacts on Customer Water Bills</a:t>
            </a:r>
            <a:endParaRPr lang="en-US" sz="3200" b="1" dirty="0">
              <a:solidFill>
                <a:srgbClr val="1C3F9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407435-DC35-4324-9137-C36E7F56D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28" y="988420"/>
            <a:ext cx="7567694" cy="5210422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2905EA2-1C99-493F-BDD3-F33D0279861D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8" name="Picture 7" descr="logo.jpg">
            <a:extLst>
              <a:ext uri="{FF2B5EF4-FFF2-40B4-BE49-F238E27FC236}">
                <a16:creationId xmlns:a16="http://schemas.microsoft.com/office/drawing/2014/main" id="{BFF132CC-998C-4EE8-B018-BBED60DD7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0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B3423-FCA7-487E-ADC7-B78C3A98B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322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1C3F94"/>
                </a:solidFill>
              </a:rPr>
              <a:t>Impacts on Customer Water Bills</a:t>
            </a:r>
            <a:endParaRPr lang="en-US" sz="3200" b="1" dirty="0">
              <a:solidFill>
                <a:srgbClr val="1C3F94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B3BFC3-5A3C-4A05-BC14-24F0A0268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28" y="996527"/>
            <a:ext cx="7555144" cy="5175673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2905EA2-1C99-493F-BDD3-F33D0279861D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8" name="Picture 7" descr="logo.jpg">
            <a:extLst>
              <a:ext uri="{FF2B5EF4-FFF2-40B4-BE49-F238E27FC236}">
                <a16:creationId xmlns:a16="http://schemas.microsoft.com/office/drawing/2014/main" id="{BFF132CC-998C-4EE8-B018-BBED60DD7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4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18EE03-96B5-4F25-BECD-2EDC83EF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47962"/>
            <a:ext cx="7772400" cy="1362075"/>
          </a:xfrm>
        </p:spPr>
        <p:txBody>
          <a:bodyPr/>
          <a:lstStyle/>
          <a:p>
            <a:r>
              <a:rPr lang="en-US" dirty="0">
                <a:solidFill>
                  <a:srgbClr val="1C3F94"/>
                </a:solidFill>
              </a:rPr>
              <a:t>SEWER Rates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CE536C2B-9B74-4F8D-B6F8-3B21A1E2F8CB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5" name="Picture 4" descr="logo.jpg">
            <a:extLst>
              <a:ext uri="{FF2B5EF4-FFF2-40B4-BE49-F238E27FC236}">
                <a16:creationId xmlns:a16="http://schemas.microsoft.com/office/drawing/2014/main" id="{C8760B8F-BBD6-43F4-B6F8-63BC5C5E6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0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B3423-FCA7-487E-ADC7-B78C3A98B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322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1C3F94"/>
                </a:solidFill>
              </a:rPr>
              <a:t>Sewer Financial Plan Summary</a:t>
            </a:r>
            <a:endParaRPr lang="en-US" sz="3200" b="1" dirty="0">
              <a:solidFill>
                <a:srgbClr val="1C3F9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D67463-9EF9-4D10-B13E-37988B63A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0" y="998148"/>
            <a:ext cx="8123372" cy="5174052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3EB439A-552A-4031-A956-88F3261EA33D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11" name="Picture 10" descr="logo.jpg">
            <a:extLst>
              <a:ext uri="{FF2B5EF4-FFF2-40B4-BE49-F238E27FC236}">
                <a16:creationId xmlns:a16="http://schemas.microsoft.com/office/drawing/2014/main" id="{64D0115E-E83A-4EC7-8265-3C706645F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2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B3423-FCA7-487E-ADC7-B78C3A98B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322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1C3F94"/>
                </a:solidFill>
              </a:rPr>
              <a:t>Sewer Reserve Fund Summary</a:t>
            </a:r>
            <a:endParaRPr lang="en-US" sz="3200" b="1" dirty="0">
              <a:solidFill>
                <a:srgbClr val="1C3F9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6ABD14-B777-4C0B-80E6-60F00BE15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0" y="1001776"/>
            <a:ext cx="8123372" cy="5170424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2905EA2-1C99-493F-BDD3-F33D0279861D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8" name="Picture 7" descr="logo.jpg">
            <a:extLst>
              <a:ext uri="{FF2B5EF4-FFF2-40B4-BE49-F238E27FC236}">
                <a16:creationId xmlns:a16="http://schemas.microsoft.com/office/drawing/2014/main" id="{BFF132CC-998C-4EE8-B018-BBED60DD7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B3423-FCA7-487E-ADC7-B78C3A98B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322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1C3F94"/>
                </a:solidFill>
              </a:rPr>
              <a:t>Current vs. Proposed Rates</a:t>
            </a:r>
            <a:endParaRPr lang="en-US" sz="3200" b="1" dirty="0">
              <a:solidFill>
                <a:srgbClr val="1C3F94"/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2905EA2-1C99-493F-BDD3-F33D0279861D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8" name="Picture 7" descr="logo.jpg">
            <a:extLst>
              <a:ext uri="{FF2B5EF4-FFF2-40B4-BE49-F238E27FC236}">
                <a16:creationId xmlns:a16="http://schemas.microsoft.com/office/drawing/2014/main" id="{BFF132CC-998C-4EE8-B018-BBED60DD7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7DA2F7-C911-46C3-B8A6-2609BDFFE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38337"/>
            <a:ext cx="86106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8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B3423-FCA7-487E-ADC7-B78C3A98B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322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1C3F94"/>
                </a:solidFill>
              </a:rPr>
              <a:t>Impacts on Customer Sewer Bills</a:t>
            </a:r>
            <a:endParaRPr lang="en-US" sz="3200" b="1" dirty="0">
              <a:solidFill>
                <a:srgbClr val="1C3F9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62EF01-A552-42EB-A383-DD45641E2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80" y="984069"/>
            <a:ext cx="7580240" cy="5185589"/>
          </a:xfrm>
          <a:prstGeom prst="rect">
            <a:avLst/>
          </a:prstGeom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FF6C466F-31B1-444F-A6E8-FDC97DF96311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13" name="Picture 12" descr="logo.jpg">
            <a:extLst>
              <a:ext uri="{FF2B5EF4-FFF2-40B4-BE49-F238E27FC236}">
                <a16:creationId xmlns:a16="http://schemas.microsoft.com/office/drawing/2014/main" id="{EB9130E9-C525-4C6C-90C7-C49672D700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35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B3423-FCA7-487E-ADC7-B78C3A98B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322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1C3F94"/>
                </a:solidFill>
              </a:rPr>
              <a:t>Impacts on Customer Sewer Bills</a:t>
            </a:r>
            <a:endParaRPr lang="en-US" sz="3200" b="1" dirty="0">
              <a:solidFill>
                <a:srgbClr val="1C3F9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35BD43-8F8F-4E87-AFA5-B42BA6C15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80" y="1000130"/>
            <a:ext cx="7580240" cy="5169528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2905EA2-1C99-493F-BDD3-F33D0279861D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8" name="Picture 7" descr="logo.jpg">
            <a:extLst>
              <a:ext uri="{FF2B5EF4-FFF2-40B4-BE49-F238E27FC236}">
                <a16:creationId xmlns:a16="http://schemas.microsoft.com/office/drawing/2014/main" id="{BFF132CC-998C-4EE8-B018-BBED60DD7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05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18EE03-96B5-4F25-BECD-2EDC83EF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590800"/>
            <a:ext cx="7772400" cy="1362075"/>
          </a:xfrm>
        </p:spPr>
        <p:txBody>
          <a:bodyPr/>
          <a:lstStyle/>
          <a:p>
            <a:r>
              <a:rPr lang="en-US" dirty="0">
                <a:solidFill>
                  <a:srgbClr val="1C3F94"/>
                </a:solidFill>
              </a:rPr>
              <a:t>Combined utility bill comparisons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CE536C2B-9B74-4F8D-B6F8-3B21A1E2F8CB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5" name="Picture 4" descr="logo.jpg">
            <a:extLst>
              <a:ext uri="{FF2B5EF4-FFF2-40B4-BE49-F238E27FC236}">
                <a16:creationId xmlns:a16="http://schemas.microsoft.com/office/drawing/2014/main" id="{C8760B8F-BBD6-43F4-B6F8-63BC5C5E6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58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B3423-FCA7-487E-ADC7-B78C3A98B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322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1C3F94"/>
                </a:solidFill>
              </a:rPr>
              <a:t>Bill Comparison – Combined Rates</a:t>
            </a:r>
            <a:endParaRPr lang="en-US" sz="3200" b="1" dirty="0">
              <a:solidFill>
                <a:srgbClr val="1C3F9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F65417-2D99-46C7-B06A-4738419A8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66" y="1002230"/>
            <a:ext cx="7590393" cy="5174619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2905EA2-1C99-493F-BDD3-F33D0279861D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8" name="Picture 7" descr="logo.jpg">
            <a:extLst>
              <a:ext uri="{FF2B5EF4-FFF2-40B4-BE49-F238E27FC236}">
                <a16:creationId xmlns:a16="http://schemas.microsoft.com/office/drawing/2014/main" id="{BFF132CC-998C-4EE8-B018-BBED60DD7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2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UFhUXGBgbGBgYGBgXGhoaFx0XHBwaFxcYHCggGR8lHBwaITEhJSkrLi4uGB8zODMsNygtLisBCgoKDg0OGxAQGywkICQsLCwsLCwsLCwsLCwsLCwsLCwsLCwsLCwsLCwsLCwsLCwsLCwsLCwsLCwsLCwsLCwsLP/AABEIAMIBAwMBIgACEQEDEQH/xAAcAAACAgMBAQAAAAAAAAAAAAAFBgMEAAECBwj/xABBEAABAgMFBQYDBgUEAQUAAAABAhEAAyEEBRIxQVFhcYGRBiKhscHwEzLRQlJicuHxByOCkqIUM7LC0iQ0Q1OD/8QAGQEAAwEBAQAAAAAAAAAAAAAAAgMEAAEF/8QAKxEAAgICAgEDAwMFAQAAAAAAAAECEQMhEjFBEzJRBCJxYZHwM0KBgqEj/9oADAMBAAIRAxEAPwBqjIyMjo4yMjIyMYyMjIyMYyOCHjuOQYxjTCODN0FT7zjFpcVMUp8z4SCSUhCQ7mhaON0ZKyC/ryEqUtWJmS6lbBkAn8RNBzOjHxm+r3VPmFRogUSnPCOeZOZOpJgr2t7Rm0d1NEOTx0BPLzMKsLu9h9I6USYs2STiOEczu1iCUl+J8oYbts4QkqWKCqsnKtE8HbiTujk5UjsI2yWksAJbEah9B94+g9jgKJoCa5qOZzyJ0iFKiolRqpR6nYNwyi/JRhFVNzbpQ+A0zETSdFsF8F26JQQQVKbr5tHod22xJSBiA/qbyEef2CUg1K0g/kUT/csw6XQnAAypZbUhuihTxiPI9j+Ko5vSyYSVAkhWdfGvnHnl92EhRzY1B+keuWhpiWWmu4v0IqOjQBvLs98RPdD8YOE6A43o8tloY5ekHrutZHzKJGrlP0rFu3dm1pdngNNsJTmDDHNSOqDiOliWhTd8MfssCBxxAecMNgsqSO4twc00KegU6fGPKZcwDMH+4jyTBCy3ohJDTSjmpR8S0KeJ+ArTH+9LjI70t6ZgOW4UBI3HKA06zmaky1D+Yl2B+0NU9MvYju6+0iwQ0wL3KT/2oRyBhkTa5M4AqGBQyIOXqB0hadHJJpb2IV12fAtjVCtun5ujEjYNsPF2z1AALJpRzm75HeC4fXmHrXl2dBV8SWpgat3SH2guNQCwfKLEiSWGIEOGLgguAA9dSADyi/BPZFmWgpGoikKoDt8DEsXJkpkbjI1HTG43GhG4xjUZGRkcMZGRqMMYxjxuIsTkc/SOgqMY7iBSq09/WNTFliADxiNUwM5oB6ekC2dSNTZupLAZnLLj5x572jvVVsOCUcMhJqs/bIav5Rm/LNhBG8rTMvCYZEo4bOktNWPtEN3RtgP2pnJEpMqUGlDI/fKdX+6HoftFzkzqbsZFUI9rWCokUD0G7R4iCdInmyso6ky395+xBJ6ONbLd3yBnmwBba+Q5k13PBCeMQTKSdRzJfTVnxcxEcgMmvE8T9EV4rVDF2Fu4rVMtCg4T8tKPtA3OByMIyzUU5PwPxxvR3Kuz4YwihA7yssIDOH3fV4CzbdiVhkin3y5UrgNB4wb7bTygJkJJdYxr/I5wp5qc/wBI+8YHXNZNsSp1Hk+2WJW+K6LN22WYS5f/ACHkYa7ss6gQ5Lc8vSNWCQAzQas8uJ3JtjqSVFqy2EUOfP0zgzJsgMU5GUErMqkHARMqWq50qctWANs7OgvQNwh1BjDJBhjxp9ARzNHjt+9kBUoDHhCTaZGAstJA6jrH0PbruBBDR5p21uPNSRXdHITcXUhmpq12IOBUvvIV3c6ZcxDFc/aBaQHLbxVPTQwryZpSrCflJq+h2wSkJCFMoEJUQFfgUclDca89xEUZMakti4TaZ6Ldt+IVmQgq391XEfX9ILymGIDVixah2jQ+GceYzgZZYj6EekM1xXnQJSXAbuHTWj1ESLljdoOcIyQ3yZg0pu/SJXgXKtLtnwPpti2mYdKjYfrHo4c6kjz8mJxZbjIiRM67DEjxUmJNxkZGQRjIyMjRgTGRuNRsGMYprVhV5c2fofdI6mp5HQ5+xEtplYhmx0OwxXltkpIB3AQL0dN/GemStn6+sK/aK1LtE3/SSVFIH+8saCncTv27+Bgr2gXglEpA+Ie7LOWEq1fdnyhbu27jhZC1gzKrUc8B+UHXEXc8VbRCpy3QyMfITlykCUJMkhMlDgqzxHUDaCXBVrlqYT+1trStYShsCAw3ks58B0fWGC9FhCQlKnLUAHdA906wnW5irg7wuUt0MjHyCVhz7oImu2XiWaHCkNvrnzNYiT9pR2gDlU+kErik90q0cnoG9TBt1E4lcjq1EsQ1SW4qUxLcaR6z2fusSbNJlhnJrvNST4HrHmd0WXHaJQOhKz1p/lhEez3fLYoDfKw65+RiH6l9RKYa2eP9opvxbbPVoJhQn8svuJbkkHnBC7AwEDxLxLUdqlHqTBywycoDJLwWYo0HbvTlByQiBt3Iyg7IRSEo5NksoUi7IMVUJizLyhiEyLksxZRFOUYuS4fARM5mpgBflgC0kQxKEVbTLcGByRs7jlTPnftVd3w5qg0cBHxJKVVyKTXVLGu8pwniiG/+JVhYhcK3Z4PLnJ+7hmDiHDcxTnDITuF/AySqX5O5M4rlYVfNLpuIIoByChElgmFKk1/C+w1Z92XSIZaO8WzbyIOX5S0dyl/KWo5SrlkejDlGls7Ec7rvMLDKz95vnwMGJczYR70hNsymZRfOpG3afL96M93WsUCjuBGo8uUTJ09GyQ0Fpcx884mB2ViEAHPLQ/XZGfEKffrF0MzS+4hlD4LImcekaiIWr24jId68fkD038FmMMZGQ9izQjcajcYxqMUkHONxqMYXO1VmSUh3olepzKSkeccosyEJBOzEslyz5czpsbhFq/5eJJJPdSCTzBA6VPSFldrMxEtPDEN47td5IyiabUW2OirSRVvScazDQqokcX8g/TfC1aEd4gagj30EMF4zHWw0c8/lSPB+cLk6cBOQ2Tkvsagf+0HnCYK9j3oozwyUU+YE83IPgBB26JbWYbyrxMseBxCAtrGEAapdI5Z+ZHLdDNZJeGzyh+Gv+avQweV1E5jVyCHYqz4rUVNQYE9Bjb+4J8I9MshOMcQ39qj9YSewNn78xWgUp+oS/QQ7WUjEDk65Y/uH6mIMjuX7D30eWy5LLV+ZXmYNWGXC3bzPlzpgApjUwoaEkh97ERLYu0RSWWn0jrxt9FPqRSo9AsQEGpAhOuy/pRarHfDJYrWCHBBygEmgZbCzR2gxXEx427QViwjKi5LhdtF8S5YdSulYHTu2qR8iCd6i3gK8oZGaQt45MeAIhnohRsPaC0TvlAAORDesFZUu0/8A2J4M/jBOSYHpuL2xX/iPZMUknZHmvZctOUnRQI8m8THrfaaVMVIWmYlJLGqeeYMeS3anDaEaO/vwgYPUkPfhkqxhWdwfiBT1HQxxKIxKToa+vrFu9BhnpOhxA8Du4RU+EyhuYfTwg2zqDV3u28UI2ts5Md4gzYFJIOz7Qp3d/DfAy6ZVG6ctvA+cX0oUkhQocnzB2g/s4frK39wbWhgkJIFKjZWCMkgjdvgVdtpBDGgzDHTd7pwyLyUVbodeB0irDKuiHKvk6MkbBGom7wpheMizn+n/AAn4leMjDGooYsyNxqMjGMJjRVHClRVtk4hJY1OX197o43RkgdeE7EcI+V3UdugDa/oITpVoHxVIB7oNNvebOJe0N84XRKJc0Kn8AebdeYGxy1oV8VWpq+u4b2ctEmR2irHGiW8rQwLagcqNXkTASWr+aNyS/DCT1gve6XLgjCQ4P/LXQe6wGQaqORNOQFPKO4/aafuJF98K3qB6lj4qEOE5H8tIOY2bfhLduZMKlyqeYneR4Mof8RDXLDpQHzHiJQHmYXndJIdiXkaewAGKYG58VH6GGKSo/DxHNIlK5pY16GFjsBMeZMB+19VfWGtKHC0bcQ8v/LwiGXuGS7PJO3tpmSrbOQn76m4O4f8ApKeREL3+vnEpHdUpSmSMLuSWAEOv8RLM9qRMAfFLQS1KpGE+CRThAix3ehSkkFSWUFVlqJSdqSCNXatDrHoQcKWiWayvopyTMQQJ0paCcW0VQWVTaCC4zpDBc954DRZIMEO0LLs6ZaJal4XVjmLZZWS5mKOHMlzTbpCMoqSe9QvX6wvJGMuijDKUV9x7Vclq+KARBydY+7Cd/DGZiRXbHpNokjKEQhaZ3LPjJI857RyZMlCpkzEoDQZk6AR5reN72g95KEyUH5XDqYa10y0EeqfxAuxS0DCMWgS4Fa94uK6U41hPTLK5YROQcQFFBLitCCAajpDMSjF7Nkc5R+0EXHMvKaELlFcxMwqwE91KlIBJSC1SAk7Pl1hr7LdsV/E+DOxoWCykrDkNmQoNUl3B20fOC/ZKyCUhGEKODF8NABTLQpQIUtlVxMVCmWJVDowXbciAorWl1bSxIL6Hbv8ALIOycK0T43O/uZq9u9KVvBjxe9kfDnoVoFt1LHwJj3S3Sg0eK/xGlYFD8/oYlh/VorT/APNsztCk91Ww+Y+oiOSXY7Qx4HLoXHOJrfO+LZpUylcL7iQoH/J+sU7KrD3Ts8vbwXig/IZu6aULYvhOuw/t5bIZhJBD6HX6wsWaay61BY8/3cc4Y7Epiz901B0IO7w6xNIKSNqkqSyg+8a/rBq75+IbDs+kVk7FU03e+kdSpZFc/e2HQi6tEk34YZSstQjnGRSTMpmeh9CIyHeq/gVwOjGRkZHpkhkaJjccqMYxDNVC12mtxJMtJajrV91OvM+sMs9QSCTpHnt6KJlA1xTlYidiASByJr/TCM0q0NxqypY7OjBMnrAwo+UHVVAH2s4oMyRviiq0KnqJDhCHAGx6ufxK1PowjqfimBMlLBKBWtMTmqm1ag18ogmzEpR8NDtr95ROp0GgAzbnCPBQl5Kky2AOk1S9d5/DuHj0iuuSmhSTUjMfSK81NRTLLZ7yjUvE4b3v3bIbxro5fyXbolYVpLuAQTwGfhSGkHDhfMJUeowjyEBbqshLb69MvrwJgvb14ZZOpZI4CnoTxTEuV2yjGqQU7FWrDMG8E9Ktzyh/mlph0xBxvIjyu6phlqSofZj06Ur4ktCwagD9n2ZeMRz7DmvIs9srLimy96C39x/WKdgsZH2oPdp5TiWtmYFJ5kke98B0LYRzmx+ONwNWyWGNYTbfZxihrts2hhVtsx1GHYm7ByJJHo/8Lvkptj02bHmH8LzTnHp684di6ZF9R7kU7dYRMFYXV9nUhThxwhtekQLEdlBMHHklHQOsVgwtUwQ+G2UYExslhGUUjkpNso3hlHjP8UAFTGJ+VOLQ1cCodwML1ap5t6/b5tI8R7cyVqnTJh+Q5cEhv15wuDXqoqUX6bIrgV8SxqRqkk8qE+PnGBygKFSC7cM/CvKKfZC04cQ0cHrSnUHlBdEr4cxSOLPuyfcQQYPIqk/3OY3cUSylgpBD6He2RI4U6Qx3dNJlgvVL9My3AueBOyFpKMJAyHlmWO4gwXuS0YCU5g5P4c37piXIh62N0jvJfcP0/ThFn4QNU0MCrvtIScL937O1tm8eREG0orTY/wBffGDwTrTI80KIUpO6MixhV7EZF32kuyGMjUaUYtEmGOTG1GsUL3vFMiWqYrJOQ2nQDeY43Rjq8yMBB19A5hBmzgUJFQEoCSdS2idM9Ttjq9u0JtAYURs1P5q+HnnAifNJYVJ3Anyy8Iiyz5OkV4oUtkF4EMQksnYKOd5J7yt/lQRwlYUVAliKEioV+bV9/PbG5d0TZi8RSUgGjt9Xi6i4kJH8xWrlj7bxgXKKVWOSbBEyz6O9fCLViu/UikX1FA7stPR68zWL9msxzNPTgNsA8jC4nVjs7U1NH2Pn73ndA+9JwVMYfKnx09Gi1a7aEjCjM67vp7rAeUrU6eJ9+W+BS8hBeyJeuwV4Q3dmb3wqShRovLjXzFOUKdmDJrmqp4BgB72RzMnthI+8pjsw4CCOsIcbYzVHp97WX4spSEs7UO8d5PIs3NtISbNMJTWhcgiHG5LwE5Dj5gA/4kkOG8SN4UN8Ld8ow2gqAoutMsWvWh/qhTQWB03Fgq8UHCTCqlTqc7YeL0lvLPCFCRZgQSpQBD93U707YoxaR3JbZ6b2DZCB1j0UEFIVHknYi2gjCFOekP6r0MuWO4pe5LP4kRoT42mJz4+TVBO1zsNdIglWh46Un4ksEgjcaHppFGVLILGCbaYqMVVeQsJkQ2ibEWKkV5syNLJo0MewT2ktwk2ebMP2EKV0B88o+fZlvnLRhmTFKA0PrqecetfxYt3w7Hg1mrSnknvHlQDnHkKksnea+gh300Vxv5ZzNJ8qT8Fu5JoTMANAp0vsxgpfk8N1qBVLRMbvIASocHAPVxzEJMlPvhDhY7cEgKLFKx3ho6WStuBZX9QjuZbtBY+qLc6UZkvEiqk14prXkcxt3R1ZZmIOc/fvpHMkKlKwhTg1lk1BbNJ5Z7i/G8kJWcSXYgFSaOgmgVvD0Oxt0SyjocmXpU50scxX3u+nRisVqcB8xl6jzhZTJIz68ffOozEErqX9k7ac9Im2mFJJobUTHAy5iNwOTaVJpsjIo9eRL6aMjiZHZgbfF5Jkyyo55JGpOyPabSVs89K2Q3rfCJCSVEPoNsedXleq7Qp1q7rltg/KKRq0z5lqnEZk5kmgA1OwCKdswoOEZ6v4ONNoTwd4klJy/BVGKj+SWXaUp0JbY8WU3wkfe4QIlIB2mLaJaBn9YS0ihNlpd6KXRCW35k8HjpNjWsgrVmNXegrvzeIv9YxZKOpbmAI7l3gpQYD+3Iev7QPF+EFyL8qUlAo3FX6RUtt4Bs30Gg/bcIrrStT1L7AfrGk2Njl9f8oyil2ayoVk1y/EfQRLJQSQPf6++UmFLs+I++Qi7Z7MXD5nQZ8zGcqRkrJEqzrQDy0gdb7RhQhO3G237I9PCDMyUzDYCeDAnyAMK/ambhmISPsJHIqdR842KPKVHMuTirHC4L1VJVIW/dUMKutDu05CDvaCZiZScsVfwmnSld4bkjyJmKTL5/8AWGORaSUo/EEvvOQPhCJxpj47pm72tASADC9PlhdIsdrpxTMDDutzECbHa0uKgcf1g4QfHkgm7lR6J2WugIklbd4ZGHu4p2NAJDx5rcd/LT3QtK0nMUPukNtn7TIlAOtKAcg4D8BrAL3bO5cMmtbHRSqRVSQTAZN/zFh0SsY2/K/MxVuq22j4xTPQlIIdOEkgDYSczvg5TJlglG7GJSYrrTFgqgJ2rvlNls65lCr5ZafvLV8o4ancDA1ZxM8s/iZbP9RbhJSe5ISxOgUplLPIYRxEJE5eJRIycNwFBBe3kolkqLzZzrUdcJJLn86q8BAgS/CLselQqXZPIgxcqcYUjX50b2DTE80V/wDzEB5dGgndiiAVJLKSUFJ2HhqNogJsbFBmy2sy+4sYpbjcQdFJfI7tpI1MGLVZ8aBNkqfDUFO93BGmWWr6msDApCxiY/DVm2ctWqX1GqTqBtpEt3FUlbhik7MjrXZQvwMTz0MWwvdtrxpcjvCi0s4IyccP01EGTYu6FoOJBZjmQDk5+0Ks+8QBKGPxEu1HKaKD6KGW7KtdXEMt12phWqFDo+YO7fpucMik3TNJtbRYk2hWEd4ZbR6xkWvhq0SFj7xZzxcZ6coyD9P9RPIiWY877SXiVrUv7KHTL4gsVf3eAh5veeUSVqGYSW46eLR51fVlaaiToBLSeKmHrHqZn4I8S3ZHPH+nkIlhhMnJxzCR8qNBzpxLjWF1ZcnZ7qd8Eu0dr+JOWdqmG5CBQecU5svBLl7VAq9B74QpjokaZmFIY1r75xJLtL5/U+UUyHieXLHCBdDEwiFDQu+lKa5Zx0+pz5H9YqSbOTkR1iYyUp+ZXIQt0ESGfs8f1eJJEpUyictukasoSflS+9WXvzg9Ks5ABVlRktUng9BuGzPSAk6CRBY7vSl6uWqTv2a12axdSnCKhnowHg+3byEW7LZnqzau/iS2zXdTRoLSrEcKK6YhkkHYdpfx3wq7CB6pg7xVkQcX5R83gyRzhHvicZk1SzmST1LtyyhpvieMOFDE6kMzJNAHzD67tc4BWKwMTMmZJIwvmpX0GfIbYtw1FWyfMnLSLEu04FIl/dSkHjn5QxicyEA5t5Qu2SSCvEcvmUs5Abo6F5Baif7eH1hWWHJ2v8j8MqVP/AUvJXxM84FyLOUqdnGoix8eCd3sqFpuKHr3WFLluizzAFKQHOoLeUN9yXTZJIBKEqWwqa5NtgFYbuCshXo8Ml23UUscI8/OEqbH5Jxa+PwGpK/iF8h7yiaez0zjJMsx1MSBnHW21sibVnEyaAlyQABUx5J2ovoWmaqYt/8ATynShORWdQN6tT9lAahJhq7Z3yBKKcRCNSPmVuT738fKLwtBmFyyQAyEDJILsBvzJOpEMwK3ZpriiuuaqYtUxVS77nyAGwaDhECR3iM6dcvq8EEy8KANTU+nvdA9STRW1/MinSK4uxHRKuW1NkELlU+JP3kluVfIGKlmrSJ5CChYUksxBrRiIXLaaHx+S/ZpipcwHQ0UNCkliCOvAwesicYxI+ZPzJ1I1B20cgjfQMIqrsomJC0MBQ6UOo2RLdstSFBYanzVdwTV2er7du6JpSsbQVs6SaooQ9KMQPmTXaKtl0g5YlAJxpBKcinPPOh1BrzeK0uSCBMQ6gWfSmhrqN+/fF+yoKe8lyk/MGZ/oR673hCewZbQUlSkkApmBjl3SfGMir8AmqQW9/hjcN5iaQPvlOJKU7VAngkg+kJd7q/9UVfdMo9Hh1t+Y/MPAH/yhIv1LWgvkQgkHYCB0r4R6WUjxivhxKmk54VNxJHo8RT5hUdwEWrcMM2a2Sj+sVmoYU2PSOAmkTIR0jUitIsSkk9YFsJE8oFmDAbdTHUmwD5lM20+68BEtlSWdhm22J7WkpScLYgwfNifbwpyd0MS1ZPLWhAckJ3keQ9ax2m9QP8AbSSTqou/1G7LdC+g4lN8xzJJJrBK3IUkUcVbZt2c/COuCujJ6DMu046TFlwHIByauXyjoIp3vaAf5YWpCWc90KKsQBqrENo4xQ7Mo75GgChxcGJr5HeSdClNN2HC/wDjA1U6O9xspIMupAWSEhiafaQGIB2E66GBMy1KxO+Tj9v0bKDIk90/iz4a+b8oEWmVXLVofCQE0V7TPUoZnIPzAr4mOLIlo6VLqeo+nvZE1nqeLw2T1oVGL5bL8qsEbsmEKitZZLwVsdnrWIZyo9CER2uFeRhwsqw0I11OAGDwxyJi+HExPGdGyQsOmY0BL1tuKj0957BGploLEqNAHgDf9t+FJUo/MznjsG4RyU3LSBhBJ7EbtZbTNn4AaJOXCpgCQSsgfepxoB0JeLNnSTjWrV/MA+JaJbllusKOQxK/t/YRfBcI/gRN8mc3izqAyxJQngDWBk8FwDoAG4CvjWL4W60j8RUfH9oqKl6mpBJO8a+BMMhrQEvkksimLGog1JlS1jTEdhY9FM9dPKBCJNW3Z7qj0i3KTlw27zUe3hUx0Andq1WdeFQeWpnGWeRDsx3HMZE5wy/6MllS1O74SK8iSKHcdnGF6yWo4WUcSDzb6efhBa7VmWCpCsSTmnN8s0n5tN+x8omm7/I1Kg3dE0pooDNnoPAGigdN+sMFmKQoghgeYI0IY8awKu+3SlsFOlxQs4I3FqtqFBxug7JsSVp/lqSW35HdqB+kLVsTNrydG5wahVOD+MajoS5gp8NZ4FJHIvGQf+oG/kXrwQ6VbcxxDN4iEi+nIE/LEVpAP3WYequcOd8qIkzCPm+z+Y0HiYW02QTRl/KRRA2tQq8T4mPXyKyGDoTb3USsrYh+9yyfziKzAcmJcbq/WLtus6jhQkEqTiIJyKaMx5HnxgdLmAKcEqDV3DUB4RRQmSWMVP5fflFqwB07wac6eZiCyDvqB4dWixZZbEA0AJCt41b3rC5DIh67rIEhL5NjO2tQ39P/ACEUb1JIU2pHUn9o6mW9SgtQzd24N9BG1I/lOK1SSeZPm0J3ytjfBSuOzAzmZ8OfKtBochzi92rZCAHGImnFi53VLR3cYEoufmZzz7zcu71MD+0M0LmbcFE+B/5FR4tBr7sgL1AhuefhWFHUsfzD6s/XZDFb7MDhYUD+LEDkPKEuyrq2n0r74w83RN+LKD5pFeT16EvHM6p2bG7VAeR3lkaZgflNc9tfCKFushAOlae9czBcS8BWr7u3r6eMd3pKCgkjIuRvo/WkcUqYXaFiXJxVGbeTxGiSQX0d+YNRDMLs+HKQVUWurHQOPABj/UIozrMxcUxZtodCOYg1kNwsmu5OsH7HKeAV0mgfafTwhqscl4jzPZbD2hSwy25QVC2ED7OholmTISmC9kk2ZQb1B+TkeIEI3bu8O6EjMn9IZ7RPZPCvgR6x5vfNq+JPGwK8qw76eNzv4F5HxizJ6cMvDuSP8kk+Rju5P9pStiFA/wBWGILQtpZfc3URZuBDy5qXzwjq8WS1AmW5A5RwzBuwD1MSz5QASrT5VcqP6xFPOKYv83rF+wHFillu8PHT3ugm62cSsgnAonM9C4Gx/wBX8YvIld0KfMOkDM7a6MaP7HE2y4yXBdJFNe62XLzER2S0F3W7uzNlpyDRyW1o7F06LdnmqxPrs2jY2UHbB99Py6p+j84pIs6vsgakUc+Ltt5ERJZLQqn6t+kRz2UpjMmwhSfiSjvILs+0ihB/EK74vXbbmU01ASMirfvLMebbneKdw2nCoEOHzGh4b/PlB21WMUWhmOmjbD6HTrCU2BL4YTloLUXTi3gVAiMijKQlh3kp3FwR0pGQ1ZEIcP5QsdpgTLEsFjMmIS+oDuSOABjpQShISkUFAw0GTN0ie95bzJX4cSumFP8A2iO97eiQj4izQhmGZOYaPbfbPPXQkW9cpCipamKapDl3LnJtXPWFq0TwVFKQwOIk8iTrziS8rSuctamJc5Z6U8Iqy7OpLqUkgMakEZgiEJK7ZQrqiaRNqFbWflSCE6hxF6tC/IUQH0gzd84LSEkwGSNbGQlei3YZzKA206/vBoLwywAKAsf7cxt+jwIkWfwIptbIc4sY2khtCCrdp9ImlsoWjieRiJSXdnPQU6AQNtYLl8/TXxaLymzDF3Ox9pYeI3RZUETE1HN6cCwpzglLiwZR5IWrMrCa0csG2bfe+Gvs8VAlQ9sMR8PdYBWqyYVBhXgfPX3ybuy6QmWuYcku3FnbqfCCzSTjYEFTI72QE94B0TCMqsff/IbYmu1SVEy1JfAxS21j3X315cI3Z5yGwLHdJIcZpJq9Ps1L7I4tdimyWWkYg+IKSxptJFK7cmDb4R4oZ07B9824mcFZpSkMdoLP1cjTLdFyZZ+7i9l6+bxzbLEJqApAYF2b7Kj/APGrZWqVepiayLKpJ2gh+RIPvdGl0qDiwfYJeGaEnIsx8ve2HS77LuhalWXEcY0ZvD30h9sSAUgjURPkdsfdRODJYRRtIgrOgVagawBxAO9CcJ3wiTv9x2qCa6aVMelLszgwhX9ZMK1NTP34RV9O6dAZlcQbeC/5ak7Ep8wIvdllgpW+dPfWBNsLp/Ml+hCm8Izs/acCm0LjyIiyUbxuiSLrISy5jrNKVi9KWxBGjHZugfNYFY2fuX3fTfE9nmuk1zBDbfdI5OIUWGbUSSFgHRxoDTLcR67oG3nI+GRMSWC/M8NddhYwcuppiQlX2gBwUkUPMRAqT3lSluRmnEKNsNXcU8dGhUZUwpKzu5bwxgBWY9vsi6uSy8JyUxTx1HB25K3QEs5QhXeRMRhOYwzAx1bukCg1OohtkSUzUDCtJYuM0kK1HeAd30eFZI0/0YcZHN3TAk4VEtpu5vDzctoB7iqgjrnUQkWmQQUkgg6vSutDzPWC1yWyrVDZH3u84lunYya5RGSZJWkkAOBlR43BOzzApIO7bGQ7hF+SXm14FC3fOn8k3zlx512ymH4hDlhlXdG4yPWykmMVVzCGIJBw5gsesavSYSpQJLBVA9BTQRuMjkRsuiAfY5eZjuwHvDl5iNRkdl0BHtDc3y8B6RPafmmDT4aTzIDnjG4yPP8AP8+S/wAAaw/Krcoeo8oI3Of5h96xuMgsvTBxly/5YExQAADDIRYsn/s0b116zPoOkZGQv+1GfZCvNX5l/wDaDPZ1RMxSSXTgJw6Oyatk8bjI3gzNlATNGEAYlJdgz55tnFudKSJgYAOtL0FXd3jcZCpdhI4QgABgB3dOEHLt/wBpPARkZCn2OXRYmiKkwVEZGRw3ghWKQidph318I1GQ/F7kD4YqH5ZfFXnA+zGvT1jcZHpx6ZDLtBi0iss6kF9/GKkv/r6RqMgI+1DX7mNfZ5VFe9YsX3/uHcqm7u6RkZE0f6jGS9oMvP5h+UHm0GezWR3oHmYyMjZfYjR7YblVsxerYWerVamykVOzxy96xkZEsuhsfI/2Idwc/MxkZGRxCH2f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data:image/jpeg;base64,/9j/4AAQSkZJRgABAQAAAQABAAD/2wCEAAkGBxQTEhUUExQUFhQXFxcYGBgXFBQUHBccFxcXFxwUFBcYHCggGhwlHBcXITEhJSksLi4uFx8zODMsNygtLisBCgoKDg0OGxAQGiwkICQsLCwsLCwsLCwsLCwsLCwsLCwsLCwsLCwsLCwsLCwsLCwsLCwsLCwsLCwsLCwsLCwsLP/AABEIAPsAyQMBIgACEQEDEQH/xAAcAAACAgMBAQAAAAAAAAAAAAAEBQMGAQIHAAj/xAA6EAABAwIEAwYEBAUEAwAAAAABAAIRAwQFEiExQVFhBiJxgZGhE7HB8DJC0eEHFBVS8RYjYnIkU7L/xAAZAQADAQEBAAAAAAAAAAAAAAACAwQBAAX/xAAmEQACAgIBAwQCAwAAAAAAAAAAAQIRAyExEhNBBDJRYRQiBXGB/9oADAMBAAIRAxEAPwCpvwltS6ynYNn3TTE+y1LIDEHmEVToUzcFw0dkI36hNba1Ja4ud3eA6p4k5NiNkaTy0+R5oVWTtiBmbG+qraYjjC8swvLTjC8swvALjjCyGraFJTHVC3RqVkMLVGGkNp19ih6jXD8uv3qEvvRGdtmgatsmkqLOVltwdiheb4NWM2LViFu6o4AR1BUrSY23Pss7/wBHdr7Bl6EaADoYn0WlW1I1GyOOWMgZY2gSF5b5VrCaAYXoWVhccYXlleXHGq8sryw4vbcMrh2drjGseHJb1sRuQ0gtV6sgwtbT0mAfVZxS0pmnmAGkj0S0YcauWVKhLnBBimTwPoukOwxpyiPxR7osYdRpNdsIndH1HHKyFhN8dqsc6WxPRKURx4LdrZ4LVoUzWIZSoJRs9lHL2J+SmZh2bUSOgkz9R7oi1pCdZProoL3FHyQwBrRxIBJUc5OT0URikgK4oOBjcDbgR6qa1qnYn5L1rTq1TABMqw4b2QqP/GYQuSXIyMJS4QhqW7XnQZT6g/uo/wCnmePmNPVdMs+xNIDWSU0odjqfN3nBSu9EavTyOVW1k78JbO3qDsVNUptILZgAkdRxj5rq47IN6dCq32i7COhz6X4t45rllRksEkiiMw8EkmQ3kP1UtKm4mGt7vUk+YUV0K1F0VARHOdUVZYxrAATH8oV9MxcWJicp8xCX1bM8P1VmbQc/Uyeon6oC6tJ0Op4Hj6o8eZrTBnjT2ivPbC1RldmsHfqhXBWRdkzVGiwtlhEYYWIWyxC44u4va9N7S2TAj2U9PtE/K+m6ZmVbMMw1rmkuGpJjy0Ul12aZkzQJ4+aXZhU/9QDLTPFsT5JlWyV2nXuuHBUrtLa/DrEDZC2WKVKQhp05FFWjiTFsOFI6Okdd0tfA4oi7uHVT3tl6lat4hInla0h8Ma8kFN4W5rga+ikqWR/L9EIbNx3lJ6m+WO6Ug3DquZ0Sm+G4H8Qlzvwz8kBhFp3so8/0V9sKYyADSEmc64HYsfVtkdjaNaAGgBWPDrfRK6NNP7BTN2WxVDOhQARNGlBWLdG0WLKNbowKK0qUEypMWKlJG4CO7spHans2y4pkEDPGhXD8WsH29QtcIIK+mrigqL287Ntr0y4AZ2jQxv0W45uDp8G5MamrXJx2jidUaZzHKTCPpXjjqXE9CPkgLjDXMdoNtx9E0w4S3K4SPQhUuqJEnYRSa2q2DEjb/KT4haua7VMbdmR/T70PVFXtMO7p2P4T9CmYslOheTHasq6wpazIJB0IMKNXEhqvQsr0Lji/2XbCAw7ZTqPHdPrftg15qCdxI+S5UAmuG4JXqDM1pa0fmOnohaSMJ+09w15BG6QPKNv7dzHQ7VAkIJypDMcdngOZhFWj2jYT6oUQUxtWtaJdr04DxUkilDa2rNyyWgDnE/VJ7/ERMMHnxXsUvCW/2t2A5pPanM/QffNYo+Tmy3dn6c6lXHDWKr4P3QArZZVYA2jjKmybZbiVIY0qWqcWlJJaN9TnRzfUJ5YVmuGhB8DKVTHpoY0GplbsQlsm1CmjgrFZZUjdgXiFkrBanEhBWYld1QzSE1qIWo1IminHKjkva/CPg1Q6JY4wf1SK+w8shzBI2I/RdX7TYcK1FzTuBIXMWVoblfqNWnmCNNeiKEmZlSsT3FP8zT4j9twtXPzN6JpWZTd+YtIG8T6lAOty3UFrhxj6pilsU1aE942YP2f3QRCbX9PL/wBXbdCgqNAvdA3XpYpXE8/JGpA7NxKe/wAq3ogLnCnsEmCtPiv5H0KNizrjba1brlZ6BA4x2koMaWiD0C5j/Mv/ALnepWrQSu6aOWwvErr4r52CW1eSmeVFn4Dfmp5lEUSULYcdTwG3qm9rZNPeedBwGw8eqFsxx05TAk9Fvid7lECNNh15+PySHtjeELMcug50DYaKfCLcAdUlacz/ADVmtKcCVstKjce3YypVMpGkngBxTihg76utSrHJrdh+qSWjolxTrCsV1/KBzc6PQcUiWuCmO9MzX7LuGrHE9CENQu61B2kiFesKuzU0bUok8ocJjSJk/JaYrYMqS2pT+HU4Ed5rvB36wUPW/IXSlwT9msfNRve3Vxs7xcfw+s6jW+Gea6ZhBJaEPDGNJrY+N1Cgq4zSZ+NwCCvXQCVSr6i+o8wSdeA+q7uMDsxLxUx+gTAqN81tQvWP/C4HwKolDswXGXFw8NE2t+zwbqyq5rxqCQPoubs1Rrge3Y0K5B2le1lR8D82o9v09F1WhXe5pbUEVG6O5O5Pb0P0XJe11QNu3NcJHKY8wVmPmjMvFmlNjKjdvvx+hQFxh4brmeOsA/oUfb4e2O7UeOjhPnosVxVp6iKjePNM/oSJS4kFp1Hh7wpcApRW15fVZugHHMzjwO4I4KCzusjp+wq8EtUTZ4+S73FowgHLtqhP5dvIISnjwgDMIKm/qDOYVJIUujTkwFLUbGgW1mIBPl9SfRRVEUtsNaIXKMHdTOCEuTDUiY2BMLvTeAPvQc0uurkuPTgtHFaEJaQTbYRhrZeFc7O2zBVXBWd6V0TAaYgaSeASsrH4VoruMsexhy7JLZW1SpO8xI1j5rqR7NmoZqbbgcFLR7JFp7joHKEtZUkMeK3ZQsJ7P3QeQ0aHKc8d5pBBBY78uu54jRX+vVuaLvhva+5p6EPYO8OjuoTvDez7mfmb5NTSrRyt3JQSn1B44KH2ULF7P/eY9siQDBEETwK6Z2cp9xs8lSr+DUa3cl2qv+HNytAHJAuRsvaD41SLhDR4wqxVum0hq5tMDcu+gV1DZnmqB2g7JMzOOd0uBHfJeBJmRy5Lkt7BT1QTZdrbMuyfzhzf8gwD3anFe7I17rmnZ7fk4fULk9bsXcsL2isPgPcHZM5aN5Di0wDHCJ4KOl8a3rxblxZOtOdOsA6JssarTFQnK9o66Tnyu6EH78Vx3+KBy3gj+xp9yuuYNUc+kHOYWGNjC4//ABYqf+aRyYwfM/VBiX7B5n+oNgWNFujtW7dR1B3ViqPa5mZhnnz8CFzajXyuHIpzZ4gWnQwmzgIhIZ3xH4gNem37JXWbqDwOhRr64d0ndDvI8tZCPC6YOVWhc8R5LGY8ypbod7n15qFekuDz3yF0zoB1P0W72ak+MeSiadlPU+n0CBjEC1UHet0hHPbqha+rvNTzY6CAHsiAvCjpKJv2RHip67AGCNyEtsZGN2a4SYldC7L14hc8sRBKt2BXMEJeTaHYdM6xZ1wQmNNoKquGXMgKy2NSVGW9KDQ1LccqfDpucdITmjACpXb3ExLafAn1jX9PVFQK5E2E3JfWzRsul2E5dlxJ+MinUaA8NcToPH5LpHZztISACdgtarZrVqkW2kVLcW7XDvAEJbaXgqNLgQY5bJjb3IcFkX4ETi1sA/0/T/KXDoDp6FRjs3SDsxEu5pyGwslyPpF9cgN1sANF89fxXH/nv8G//IX0XXfovn/+IZH9Re7eMvs0IsepGzuUdlCG8I9i9iGtSdtBPopKDZITm7QtRp0HU2mFq4ozJLdtoQlb8R8fv2WY9s3JwDVh9+KgRLuIUOXovRg9HnzWye3bJjmNPEaqVrtAoKboMqd3Pgdx16LJmwJ7e1zPI8/aUvvLYtdKcWFbKHH/AIz46EEIW+uA8+QhRSlbKox0J78SF6ic0A7AeGq2JDnQeeqHoXeSrmAkTtvotq0ZdMLtwJ0TW0qwQl3x2OqHJqNOEcNdEbSCBobB+S7YHe7BXbD7jQLmeDO1Cvdo4tZmKkmqZdCVosr7mGkqh9prE3BBzlrmzGk7pncY61ujnAffBQDHGGIA6TGqHaGQi5PRU7bsdUe8kNDneeqtGEdknVm1KVcOpyPymD58COic2GMkHuxPTX5J5bYiD3iCDseH3qttyDeOcE6FXYfsvVtWmm980xMEcZ6cE4uCaNQf2nZMLe/a7RYxKiKjCOO4XNKvsn7kuv8AZaCbe4kLL3pJhtxpCOdVRddoXLDUtGt5WgHwXGO1dAPPxf7nOJ8Bsus3E1CWgxIOq532/oi3oCmNXVNJ5AHX2AWQdsNpJbOaEZszufsETaU/0XrZmh8Y9k2srTQFUSJomaLdMvEpZXZGnJNqroIPKPsoPE28ec/4RYuQMr0K3nisZysFar00jzmzclb0TOnP2Wi2Ywpcthx0EUncD1QJfM8xw+oRtPUjgeKHxKzLXTsVJJbKYsW1HQShpRph3ioK1sRrwWpmSRLhX4j4KxWg1CrmGu7/AJKxWx1CCY3FwO7RuV2iv9iGvtWg9fkf1XP6NRWPDr8inlnipZorgyuYpg7viyasD/kCfQymOH4fTdDXVXkxwgDy47dfonF5ZfEbzSV2CVWmWT5z7FDdrZVimoPgs2HdmaZMsq1ASAD3wfSQjLbAqoBDa5dDi6cg2HDfw9EgsMSuqX4qTnAchKc2uMVDtQqa8xHvKGoljyt8NBbLS5pElxD2/wDEQd+XFF2faNub4b5zcCQdR1U9pTqv1cI8TP6pza24jVZXwS5ssWv2p/0KbVneqcs0jzAd9US4lG1GATA3UBboSuoR1WC0qoYXEuDQBqTwG/0XHO2eL/zFZ1QE5B3WTynV3mrv20xfuuoAAQdXcTmA7vhAHquaXrcxDRz1T8aRNkk3oitG7dSnZEMA8z+iEw+1Ln7QAfVG1XzIA0Bjx1Wt7OS0B347o5HT6oW5Oak0neQD6fsjbwTSI+9ErdU7kdfknYuUIy8MXvC0Uj9lGvSXB5z5JXiPFOMOwGrUGaMreZmT4BJ51XXcLbFs0wDpr6QktW9jHKuDmNXD3B+VsnbgpbyrJDagghup+SulC3aGvqEAQ4nlo3f5ql4hctcHuI1eSYPAfljyhLlFUFCbsT3VplMjZa0zpqJHyUtpe6QdeC9A3Go4jkp3ZUha4ZHgjaU7t6iU1Hb8QtrW4y6cOC17R0HTLPbV0ys7vXdVqnWU9KuQZSmrKLOmYXdCBKsFkWmCua4diWis+E4uNJKRKBRB2X62Z0CPFu2NQEhtcQGUapjZ4kDpK2NeQckZPaDvgAbLQhYdcIavcgDdZKkLUZeTFV2qGu64DTJ0AUNW6A4qodrO0Aymkw9528cBy8ShSsY3SK9jFz8Rz3nYuJ/T2VeaRrl0JO+515dVPjFxs3gNERg1mD33bN+f7Jy0hHLGFrQFKnJ3j3OwS8aDXoib+vsOZk/fooTSkkBDHYctApfq4cP1Su7EffNNKrMu/FL6rCZ+9lVi95Ll9oueFopnU3HYE+SjyHkfReiuCB8mxXRMG7QsNJrcwDgIgmNhCoNS3cNwfHgtGjSUDq7Np0WjEMXzMfTnVzvbc/L3STHxDJ2LtB4Dkl8aj1Wt2TUO50BAn/PEJE5IbCApBIKLbVI7w3G6kFo0jvOg8x9V5luBsdNZlKbTHJMHqGdRsfYrTX7+SlqUCAZ25/VQtP7/AEK43yMLZyNYUJbt2REJDKEH0DHFHW9YjZyU03qam5CxqdFqtMbqN6o627SPbuPdVOm9FMk7JbQxSLm3tnA1aZQVz2scQ50GGgk9AOKRULFzipe1VuKFhUdsX5WDwJ19gsSTaRkpUmwI9tX135KYMayTp6BQtd395jvE9eCRdnKORrnnTh+yd2YGXMdiTJ6Dl4pzioukTxlKStkVO0L6knaYH1I68JTh7wO6IytG3LoobcwM8d491jfl+6ntaGZwbvHeeeZOsffRLkxkEBXc5mzuYn1TKgzjxMICqM1XoP3KZZ425fIrcfKMybTF+MtGURuAfLl7yhsNph51gT7xsosWuS4T1aPmdfVEYUYc3wn22VUffZJL2UPsMwhpJAA1R/8AQRy9l6xuWSHcdE1/qbeQVe6ITlDcQqAahpHh9IUFWo13AMPt6cFo18QtsoI6HSYSOn4Kep+QZ7XgTw5jUI2yNN/Q8+R4FCuBZt5/uOKzTpBxlsBx8wUqcWNhJcGWUYdlcIkx84PspW2LjIAMidPT9Vh1UHRwh3pMdUbSxPvA8Yjrw39EttjUkR0sLLqDncPlsYVbNEh0Hn9hX/BLlop1GH8Lp1PAkR7Qqrd0gHSDqXEDwGg9lsZcmSjwSNpaKXLoiLehLM3AaH0n9V74UhLsckD06anptW1GmZR1KylwmfJc2EkR0KUqz4PhJdGk/JFYP2ZmHP06K7WGEw0agDwSm7GaQks8GA1drHDgqV/Farm+DSGgkuI8BA08SuqvpNAK412+uviXjgPyAN89z8/Zdj91gZfbQoZRlgpt47nlJ1PoE0aASGD8I+XXqUsp1MoHr48ExsauRpcdymti0gqtWySTGbYDl08eaOs25WxPedq778UloGXZjwJI6nn4D5pvYS4k/fP6+yFrQSZA9sOJ6/qmmHsBOu2v6pVVfqf+37fIhFCtDWkcP8Loco7Jwxfids3LI4ucfIKbDbMuII4mFG7UgHYCfedE7sKjWwOSpxbkSZdQJbfA3ycrjESFB/T6/P2Viw/GmZeHJT/1Kn09QrEiJnF2a8fvqts3Dy3UbB09/kpWs6JQ4kDZ6jigao+G/QnKT6FEiR9+yzXYKjS2eHvzWHGl3VO5g8jz8eRQQupIB9eXRb2xzNNN2hHtGxS18tMHcJbgOjk+Sz4Zc7g8dfPmPL5KO7pgERvM+vJKrS51HkE6w5wfUAJjgElqh62SWziBHAouhQko7+nf7jWeZ8Fa8HwJhILhokORQolXsbBxcNNOauWH4O0AECXc1YKeG02jRohTfy8bafJDdheDXD6QbujqtwAEuIIW5ZO505LGzaIby5ysJ4rhVzVNStUefzVHO8th7CV1jtdiGSk88mmPRcepkkE89ugCPHwxeTlE9IyZ4A6eSkqXEzwA4oWo6BAUQqzPIHTqeqYl5AfwOKFbUczoBy6KxYS30009z9PRU6yfNQffVXTDDAHn7NAXSMQmvqsOiefv/hYtbrSOo+f+UFjdX/ed4gffqoLWrDp9FyRzY/ti0nNtwhHPtJaYJInRVx10c+Y6CRsrpYXLPhgDXb2j6qjAtsm9Q/1QI3AnktAJ1Ck/0/W/uKslliVPNrHdRv8AUWcwqmRHCWPPIx0UzakBQZ44rdtUHgJ1SxwSyDJBWHNHSVCGDQgx6KRjyOMrDiGvSObON+I5iVi7tg9ucAbc4+SNADttCo6ehjgdVxwioyH8dDsmVsHSCN1PcWozZh5oljIHl9+SFxDU2kdG7H2LKlD4pJdUJh08COA6J1RBY5VL+G+IZKxou2qDT/sNvUfJdCu7XovPyx6ZUejin1RTCrJ8hSvbCDw7QwmVw3RAmGwE1FBdVtFI8IS5P4jyC5sJFG7aVswLeABXPSdug+/qr92gpEtceJVGvKBaUzG9ATWwOu/3WGrS4Oi1a5PS0Ib2E2T4qDxVzwmvETwn78NlSmNIdKueEsD2Sd9/KI+aXMOJXu04y13dRp1G6gsaoAk66pr2ytwC08gPQgfVILafFGtoW9Ohrcd5sDRR08QqNGUEhaUKbiZO3XRMbNlJ7g15jrz8SqsTj/pLmT/wBZiVXgTPHqiP5645O9CrdhuBUmnNEneTqmfwmdFTf0Ss51/IDothhw806+At20VzwMYpoQnDuZUZw8jafvmrH/Lr38ugeKQXUitst3NIlS1LYkabp+62WrbeEPbkbaEfw+PPfovMp8ImPknD7bU9VGKOmyxwkdaF9vUcxwe0wWkEGNiNQfULvWCXzLu3ZVb+Yd4cnDQg+a4iLdXD+HeMfArGm49ypHk4beu3op82JtXQ/DOnVl9NsWOlHPbIUlRwK1adFD0lnU2L6tHVA31GGHxT1zZQ13bghY4sNSKDiVlmYPTzVKxOz1IOi6ddW5BcB6c+oVUxWxmZ0PzXRtDKTRza9tS0kGfvkhabY34K04lSLHZHiWnUcx/1KTVcP4tJI9wq4vWyOa3oktKWaPD7KsXZ6pllh4fJVa0L2GCDCaYZeFtVpPgeoKXki+BmOS5GnadkgcdI8lVKNPKdCr9ilAOaOR0VQuaBE8kOKTqjc0VyQ1KriQCdOS2eIQdXNm6oinmO6tjpEEtsZUMerNp5Wu247lCf1it/7HIW1OpCk+AnwlGtk8o70XAHos/ECZ1aQ5IZ9MTsvf6YvweZ3JIga6VJCZ2Vu2Ngj6du3kEqUYLwGsshHRtiei3fahOK9IAaBBFoQdtM3vMVVqUIfKm1xSEbJPX0OiYvTxkjvyGZLAstEajSFA15W4cUL9Khi9Qy/wCE9oMzBmPeAgpmzFxzXMqNUjYouncO5lRT/jo3aK4eudbOjMxYc1ucTB4rnzLl39xUzbl39xU8v49fI+PrPot13XaUlxKmCJB9UvNd3MrDqpjdB+EkH+UxHjltMJOaB24KxXplAOaqI+ljRLP1DcrFL7OVqLNNsqkpN3Qy9LE1Z2S21YloDuWv6obELWZ00kj0W7EUEh+kSHr1DaK5WshMwtHW2myd3DBOyhqBb2Ncgdz6EdO1gqX+X8UwctYXdkFzP//Z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12737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C3F94"/>
                </a:solidFill>
              </a:rPr>
              <a:t>Presentation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F7BDB0-512F-4BA0-86D9-EDB39897B6F9}"/>
              </a:ext>
            </a:extLst>
          </p:cNvPr>
          <p:cNvSpPr txBox="1">
            <a:spLocks/>
          </p:cNvSpPr>
          <p:nvPr/>
        </p:nvSpPr>
        <p:spPr>
          <a:xfrm>
            <a:off x="609600" y="1676400"/>
            <a:ext cx="6632713" cy="3505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457200">
              <a:spcBef>
                <a:spcPts val="0"/>
              </a:spcBef>
              <a:spcAft>
                <a:spcPts val="900"/>
              </a:spcAft>
              <a:buClr>
                <a:srgbClr val="1C3F94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1C3F94"/>
                </a:solidFill>
                <a:cs typeface="Arial" panose="020B0604020202020204" pitchFamily="34" charset="0"/>
              </a:rPr>
              <a:t>Recap of the Rate Studies</a:t>
            </a:r>
          </a:p>
          <a:p>
            <a:pPr marL="514350" lvl="1" indent="-457200">
              <a:spcBef>
                <a:spcPts val="0"/>
              </a:spcBef>
              <a:spcAft>
                <a:spcPts val="900"/>
              </a:spcAft>
              <a:buClr>
                <a:srgbClr val="1C3F94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1C3F94"/>
                </a:solidFill>
                <a:cs typeface="Arial" panose="020B0604020202020204" pitchFamily="34" charset="0"/>
              </a:rPr>
              <a:t>Water Rates</a:t>
            </a:r>
          </a:p>
          <a:p>
            <a:pPr marL="514350" lvl="1" indent="-457200">
              <a:spcBef>
                <a:spcPts val="0"/>
              </a:spcBef>
              <a:spcAft>
                <a:spcPts val="900"/>
              </a:spcAft>
              <a:buClr>
                <a:srgbClr val="1C3F94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1C3F94"/>
                </a:solidFill>
                <a:cs typeface="Arial" panose="020B0604020202020204" pitchFamily="34" charset="0"/>
              </a:rPr>
              <a:t>Sewer Rates</a:t>
            </a:r>
          </a:p>
          <a:p>
            <a:pPr marL="514350" lvl="1" indent="-457200">
              <a:spcBef>
                <a:spcPts val="0"/>
              </a:spcBef>
              <a:spcAft>
                <a:spcPts val="900"/>
              </a:spcAft>
              <a:buClr>
                <a:srgbClr val="1C3F94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1C3F94"/>
                </a:solidFill>
                <a:cs typeface="Arial" panose="020B0604020202020204" pitchFamily="34" charset="0"/>
              </a:rPr>
              <a:t>Proposition 218 </a:t>
            </a:r>
          </a:p>
        </p:txBody>
      </p:sp>
    </p:spTree>
    <p:extLst>
      <p:ext uri="{BB962C8B-B14F-4D97-AF65-F5344CB8AC3E}">
        <p14:creationId xmlns:p14="http://schemas.microsoft.com/office/powerpoint/2010/main" val="3553323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B3423-FCA7-487E-ADC7-B78C3A98B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322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1C3F94"/>
                </a:solidFill>
              </a:rPr>
              <a:t>Bill Comparison – Combined Rates</a:t>
            </a:r>
            <a:endParaRPr lang="en-US" sz="3200" b="1" dirty="0">
              <a:solidFill>
                <a:srgbClr val="1C3F9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D14CDB-CC98-4835-A8EC-37BDDACE0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66" y="999690"/>
            <a:ext cx="7590393" cy="5172510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2905EA2-1C99-493F-BDD3-F33D0279861D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8" name="Picture 7" descr="logo.jpg">
            <a:extLst>
              <a:ext uri="{FF2B5EF4-FFF2-40B4-BE49-F238E27FC236}">
                <a16:creationId xmlns:a16="http://schemas.microsoft.com/office/drawing/2014/main" id="{BFF132CC-998C-4EE8-B018-BBED60DD7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59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18EE03-96B5-4F25-BECD-2EDC83EF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47962"/>
            <a:ext cx="7772400" cy="1362075"/>
          </a:xfrm>
        </p:spPr>
        <p:txBody>
          <a:bodyPr/>
          <a:lstStyle/>
          <a:p>
            <a:r>
              <a:rPr lang="en-US" cap="none" dirty="0">
                <a:solidFill>
                  <a:srgbClr val="1C3F94"/>
                </a:solidFill>
              </a:rPr>
              <a:t>PROPOSITION 218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CE536C2B-9B74-4F8D-B6F8-3B21A1E2F8CB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5" name="Picture 4" descr="logo.jpg">
            <a:extLst>
              <a:ext uri="{FF2B5EF4-FFF2-40B4-BE49-F238E27FC236}">
                <a16:creationId xmlns:a16="http://schemas.microsoft.com/office/drawing/2014/main" id="{C8760B8F-BBD6-43F4-B6F8-63BC5C5E6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7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endParaRPr lang="en-US" sz="3000" b="1" dirty="0">
              <a:solidFill>
                <a:srgbClr val="1C3F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27991"/>
            <a:ext cx="8216910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3600" b="1" dirty="0">
                <a:solidFill>
                  <a:srgbClr val="1C3F94"/>
                </a:solidFill>
                <a:latin typeface="+mj-lt"/>
                <a:cs typeface="Arial" pitchFamily="34" charset="0"/>
              </a:rPr>
              <a:t>Overview of Proposition 218 Process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41531"/>
            <a:ext cx="7924800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1C3F94"/>
              </a:buClr>
              <a:buNone/>
            </a:pPr>
            <a:r>
              <a:rPr lang="en-US" sz="2800" b="1" dirty="0">
                <a:solidFill>
                  <a:srgbClr val="1C3F94"/>
                </a:solidFill>
                <a:cs typeface="Arial" panose="020B0604020202020204" pitchFamily="34" charset="0"/>
              </a:rPr>
              <a:t>Procedural Requirements for the Prop. 218 Protest Ballot Procedure:</a:t>
            </a:r>
          </a:p>
          <a:p>
            <a:pPr marL="971550" lvl="1" indent="-514350">
              <a:spcBef>
                <a:spcPts val="0"/>
              </a:spcBef>
              <a:spcAft>
                <a:spcPts val="1200"/>
              </a:spcAft>
              <a:buClr>
                <a:srgbClr val="1C3F94"/>
              </a:buClr>
              <a:buFont typeface="+mj-lt"/>
              <a:buAutoNum type="arabicPeriod"/>
            </a:pPr>
            <a:r>
              <a:rPr lang="en-US" dirty="0">
                <a:solidFill>
                  <a:srgbClr val="1C3F94"/>
                </a:solidFill>
                <a:cs typeface="Arial" panose="020B0604020202020204" pitchFamily="34" charset="0"/>
              </a:rPr>
              <a:t>Sent Notices of Public Hearing to all customers/property owners on March 23</a:t>
            </a:r>
            <a:r>
              <a:rPr lang="en-US" baseline="30000" dirty="0">
                <a:solidFill>
                  <a:srgbClr val="1C3F94"/>
                </a:solidFill>
                <a:cs typeface="Arial" panose="020B0604020202020204" pitchFamily="34" charset="0"/>
              </a:rPr>
              <a:t>rd</a:t>
            </a:r>
            <a:r>
              <a:rPr lang="en-US" dirty="0">
                <a:solidFill>
                  <a:srgbClr val="1C3F94"/>
                </a:solidFill>
                <a:cs typeface="Arial" panose="020B0604020202020204" pitchFamily="34" charset="0"/>
              </a:rPr>
              <a:t>.</a:t>
            </a:r>
          </a:p>
          <a:p>
            <a:pPr marL="971550" lvl="1" indent="-514350">
              <a:spcBef>
                <a:spcPts val="0"/>
              </a:spcBef>
              <a:spcAft>
                <a:spcPts val="1200"/>
              </a:spcAft>
              <a:buClr>
                <a:srgbClr val="1C3F94"/>
              </a:buClr>
              <a:buFont typeface="+mj-lt"/>
              <a:buAutoNum type="arabicPeriod"/>
            </a:pPr>
            <a:r>
              <a:rPr lang="en-US" dirty="0">
                <a:solidFill>
                  <a:srgbClr val="1C3F94"/>
                </a:solidFill>
                <a:cs typeface="Arial" panose="020B0604020202020204" pitchFamily="34" charset="0"/>
              </a:rPr>
              <a:t>Public Hearing will be held May 11</a:t>
            </a:r>
            <a:r>
              <a:rPr lang="en-US" baseline="30000" dirty="0">
                <a:solidFill>
                  <a:srgbClr val="1C3F94"/>
                </a:solidFill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rgbClr val="1C3F94"/>
                </a:solidFill>
                <a:cs typeface="Arial" panose="020B0604020202020204" pitchFamily="34" charset="0"/>
              </a:rPr>
              <a:t> 	          (45-days after mailing notices).</a:t>
            </a:r>
          </a:p>
          <a:p>
            <a:pPr marL="971550" lvl="1" indent="-514350">
              <a:spcBef>
                <a:spcPts val="0"/>
              </a:spcBef>
              <a:spcAft>
                <a:spcPts val="1200"/>
              </a:spcAft>
              <a:buClr>
                <a:srgbClr val="1C3F94"/>
              </a:buClr>
              <a:buFont typeface="+mj-lt"/>
              <a:buAutoNum type="arabicPeriod" startAt="3"/>
            </a:pPr>
            <a:r>
              <a:rPr lang="en-US" dirty="0">
                <a:solidFill>
                  <a:srgbClr val="1C3F94"/>
                </a:solidFill>
                <a:cs typeface="Arial" panose="020B0604020202020204" pitchFamily="34" charset="0"/>
              </a:rPr>
              <a:t>If no majority protest (50% + 1), new rates can be adopted at the May 11</a:t>
            </a:r>
            <a:r>
              <a:rPr lang="en-US" baseline="30000" dirty="0">
                <a:solidFill>
                  <a:srgbClr val="1C3F94"/>
                </a:solidFill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rgbClr val="1C3F94"/>
                </a:solidFill>
                <a:cs typeface="Arial" panose="020B0604020202020204" pitchFamily="34" charset="0"/>
              </a:rPr>
              <a:t> Public Hearing.</a:t>
            </a:r>
          </a:p>
        </p:txBody>
      </p:sp>
    </p:spTree>
    <p:extLst>
      <p:ext uri="{BB962C8B-B14F-4D97-AF65-F5344CB8AC3E}">
        <p14:creationId xmlns:p14="http://schemas.microsoft.com/office/powerpoint/2010/main" val="868300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048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3600" b="1" dirty="0">
                <a:solidFill>
                  <a:srgbClr val="1C3F94"/>
                </a:solidFill>
                <a:cs typeface="Arial" panose="020B0604020202020204" pitchFamily="34" charset="0"/>
              </a:rPr>
              <a:t>Questions and Answers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219200"/>
            <a:ext cx="2322931" cy="3630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CA94A-A955-4201-BCA8-D0E580FEC116}"/>
              </a:ext>
            </a:extLst>
          </p:cNvPr>
          <p:cNvSpPr txBox="1"/>
          <p:nvPr/>
        </p:nvSpPr>
        <p:spPr>
          <a:xfrm>
            <a:off x="3048000" y="50292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https://www.mountainhousecsd.org/about-us/public-documents-and-forms/water-and-wastewater-rate-analysis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4F964A5-DF5A-4774-B18E-45669F6575F2}"/>
              </a:ext>
            </a:extLst>
          </p:cNvPr>
          <p:cNvSpPr/>
          <p:nvPr/>
        </p:nvSpPr>
        <p:spPr>
          <a:xfrm>
            <a:off x="1219200" y="5108377"/>
            <a:ext cx="1600200" cy="762000"/>
          </a:xfrm>
          <a:prstGeom prst="right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r>
              <a:rPr lang="en-US" sz="1200">
                <a:solidFill>
                  <a:schemeClr val="tx1"/>
                </a:solidFill>
              </a:rPr>
              <a:t>For further information, see: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A7D37-FEE4-46BE-8396-E509C24F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1C3F94"/>
                </a:solidFill>
              </a:rPr>
              <a:t>Recap of Studies – Financial Plan Assumptions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EF51A8C1-430F-485F-BC05-B604FC767B91}"/>
              </a:ext>
            </a:extLst>
          </p:cNvPr>
          <p:cNvSpPr/>
          <p:nvPr/>
        </p:nvSpPr>
        <p:spPr>
          <a:xfrm>
            <a:off x="457200" y="2438400"/>
            <a:ext cx="8382000" cy="484663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endParaRPr lang="en-US" sz="2400" dirty="0">
              <a:solidFill>
                <a:srgbClr val="1C3F94"/>
              </a:solidFill>
              <a:cs typeface="Arial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266B2F-FA6F-4F53-A735-BCA09B20FF05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382000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1C3F94"/>
                </a:solidFill>
                <a:cs typeface="Arial" pitchFamily="34" charset="0"/>
              </a:rPr>
              <a:t>General Fund Subsidy:</a:t>
            </a:r>
          </a:p>
          <a:p>
            <a:pPr marL="740664" lvl="1" indent="-283464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C3F94"/>
                </a:solidFill>
                <a:cs typeface="Arial" pitchFamily="34" charset="0"/>
              </a:rPr>
              <a:t>Repayment to the General Fund begins in FY 2027/28.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1C3F94"/>
                </a:solidFill>
                <a:cs typeface="Arial" pitchFamily="34" charset="0"/>
              </a:rPr>
              <a:t>CIP Funding Levels:</a:t>
            </a:r>
          </a:p>
          <a:p>
            <a:pPr marL="740664" lvl="1" indent="-283464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C3F94"/>
                </a:solidFill>
                <a:cs typeface="Arial" pitchFamily="34" charset="0"/>
              </a:rPr>
              <a:t>Assumes full funding of planned capital projects.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1C3F94"/>
                </a:solidFill>
                <a:cs typeface="Arial" pitchFamily="34" charset="0"/>
              </a:rPr>
              <a:t>Reserve Fund Levels:</a:t>
            </a:r>
          </a:p>
          <a:p>
            <a:pPr marL="740664" lvl="2" indent="-283464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C3F94"/>
                </a:solidFill>
                <a:cs typeface="Arial" pitchFamily="34" charset="0"/>
              </a:rPr>
              <a:t>O&amp;M reserve fund = 45 days of O&amp;M costs.</a:t>
            </a:r>
          </a:p>
          <a:p>
            <a:pPr marL="740664" lvl="2" indent="-283464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C3F94"/>
                </a:solidFill>
                <a:cs typeface="Arial" pitchFamily="34" charset="0"/>
              </a:rPr>
              <a:t>Drought Contingency reserve = $2.5M. </a:t>
            </a:r>
          </a:p>
          <a:p>
            <a:pPr marL="740664" lvl="2" indent="-283464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C3F94"/>
                </a:solidFill>
                <a:cs typeface="Arial" pitchFamily="34" charset="0"/>
              </a:rPr>
              <a:t>Capital reserve fund = 1.5% of net assets.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3BD9BBC-3E67-44BA-A15A-AACD3351366C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9" name="Picture 8" descr="logo.jpg">
            <a:extLst>
              <a:ext uri="{FF2B5EF4-FFF2-40B4-BE49-F238E27FC236}">
                <a16:creationId xmlns:a16="http://schemas.microsoft.com/office/drawing/2014/main" id="{DFFC4225-505A-49E0-AD61-DE9D40FFC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9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A7D37-FEE4-46BE-8396-E509C24F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1C3F94"/>
                </a:solidFill>
              </a:rPr>
              <a:t>Recap of Studies – Changes in Cost-of-Service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BDA4-60A8-4CAC-94C8-A371F9B7A7A8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077200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1C3F94"/>
                </a:solidFill>
                <a:cs typeface="Arial" pitchFamily="34" charset="0"/>
              </a:rPr>
              <a:t>Key Factors Affecting Water Customer Classes: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C3F94"/>
                </a:solidFill>
                <a:cs typeface="Arial" pitchFamily="34" charset="0"/>
              </a:rPr>
              <a:t>Consumption for all customers increased by almost 87%.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C3F94"/>
                </a:solidFill>
                <a:cs typeface="Arial" pitchFamily="34" charset="0"/>
              </a:rPr>
              <a:t>Number of single-family accounts increased by over 50%. 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1C3F94"/>
                </a:solidFill>
                <a:cs typeface="Arial" pitchFamily="34" charset="0"/>
              </a:rPr>
              <a:t>Sewer Customer Classes: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C3F94"/>
                </a:solidFill>
                <a:cs typeface="Arial" pitchFamily="34" charset="0"/>
              </a:rPr>
              <a:t>Single-family average winter water use has decreased slightly and commercial decreased 50%.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C3F94"/>
                </a:solidFill>
                <a:cs typeface="Arial" pitchFamily="34" charset="0"/>
              </a:rPr>
              <a:t>Single-family accounts have increased 35% and revenue requirements have increased about 90%.</a:t>
            </a:r>
          </a:p>
          <a:p>
            <a:pPr marL="0" lvl="1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2400" b="1" dirty="0">
                <a:solidFill>
                  <a:srgbClr val="1C3F94"/>
                </a:solidFill>
                <a:cs typeface="Arial" pitchFamily="34" charset="0"/>
              </a:rPr>
              <a:t/>
            </a:r>
            <a:br>
              <a:rPr lang="en-US" sz="2400" b="1" dirty="0">
                <a:solidFill>
                  <a:srgbClr val="1C3F94"/>
                </a:solidFill>
                <a:cs typeface="Arial" pitchFamily="34" charset="0"/>
              </a:rPr>
            </a:br>
            <a:r>
              <a:rPr lang="en-US" sz="2400" b="1" dirty="0">
                <a:solidFill>
                  <a:srgbClr val="1C3F94"/>
                </a:solidFill>
                <a:cs typeface="Arial" pitchFamily="34" charset="0"/>
              </a:rPr>
              <a:t/>
            </a:r>
            <a:br>
              <a:rPr lang="en-US" sz="2400" b="1" dirty="0">
                <a:solidFill>
                  <a:srgbClr val="1C3F94"/>
                </a:solidFill>
                <a:cs typeface="Arial" pitchFamily="34" charset="0"/>
              </a:rPr>
            </a:br>
            <a:endParaRPr lang="en-US" sz="2400" b="1" dirty="0">
              <a:solidFill>
                <a:srgbClr val="1C3F94"/>
              </a:solidFill>
              <a:cs typeface="Arial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35CEAAF-4AF4-454B-BF9F-4470911815DB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7" name="Picture 6" descr="logo.jpg">
            <a:extLst>
              <a:ext uri="{FF2B5EF4-FFF2-40B4-BE49-F238E27FC236}">
                <a16:creationId xmlns:a16="http://schemas.microsoft.com/office/drawing/2014/main" id="{9CE2A070-B548-4BF1-89EB-255E6C19E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0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A7D37-FEE4-46BE-8396-E509C24F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1C3F94"/>
                </a:solidFill>
              </a:rPr>
              <a:t>Recap of Studies – Rate Design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BDA4-60A8-4CAC-94C8-A371F9B7A7A8}"/>
              </a:ext>
            </a:extLst>
          </p:cNvPr>
          <p:cNvSpPr txBox="1">
            <a:spLocks/>
          </p:cNvSpPr>
          <p:nvPr/>
        </p:nvSpPr>
        <p:spPr>
          <a:xfrm>
            <a:off x="491247" y="1593715"/>
            <a:ext cx="8458200" cy="2971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800" b="1" dirty="0">
                <a:solidFill>
                  <a:srgbClr val="1C3F94"/>
                </a:solidFill>
                <a:cs typeface="Arial" pitchFamily="34" charset="0"/>
              </a:rPr>
              <a:t>No Changes in Water or Sewer Rate Design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2800" b="1" dirty="0">
                <a:solidFill>
                  <a:srgbClr val="1C3F94"/>
                </a:solidFill>
                <a:cs typeface="Arial" pitchFamily="34" charset="0"/>
              </a:rPr>
              <a:t>Current Rate Structures meet Industry Standards    and Proposition 218 Requirements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35CEAAF-4AF4-454B-BF9F-4470911815DB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7" name="Picture 6" descr="logo.jpg">
            <a:extLst>
              <a:ext uri="{FF2B5EF4-FFF2-40B4-BE49-F238E27FC236}">
                <a16:creationId xmlns:a16="http://schemas.microsoft.com/office/drawing/2014/main" id="{9CE2A070-B548-4BF1-89EB-255E6C19E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1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18EE03-96B5-4F25-BECD-2EDC83EF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47962"/>
            <a:ext cx="7772400" cy="1362075"/>
          </a:xfrm>
        </p:spPr>
        <p:txBody>
          <a:bodyPr/>
          <a:lstStyle/>
          <a:p>
            <a:r>
              <a:rPr lang="en-US" dirty="0">
                <a:solidFill>
                  <a:srgbClr val="1C3F94"/>
                </a:solidFill>
              </a:rPr>
              <a:t>WATER Rates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3008A3CB-0D36-4EAF-A0C3-F9DE421A7B12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5" name="Picture 4" descr="logo.jpg">
            <a:extLst>
              <a:ext uri="{FF2B5EF4-FFF2-40B4-BE49-F238E27FC236}">
                <a16:creationId xmlns:a16="http://schemas.microsoft.com/office/drawing/2014/main" id="{8ADD4DD6-6333-44ED-8429-2330F7CFB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5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B3423-FCA7-487E-ADC7-B78C3A98B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322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1C3F94"/>
                </a:solidFill>
              </a:rPr>
              <a:t>Water Financial Plan Summary</a:t>
            </a:r>
            <a:endParaRPr lang="en-US" sz="3200" b="1" dirty="0">
              <a:solidFill>
                <a:srgbClr val="1C3F9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EA7EC-B0DD-4C4D-B625-50CDEAEE4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14" y="994366"/>
            <a:ext cx="8119142" cy="518502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2B3EFAF-A69C-4EF3-8104-684FFD4C26B3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8" name="Picture 7" descr="logo.jpg">
            <a:extLst>
              <a:ext uri="{FF2B5EF4-FFF2-40B4-BE49-F238E27FC236}">
                <a16:creationId xmlns:a16="http://schemas.microsoft.com/office/drawing/2014/main" id="{D6AB8019-A16F-4590-A002-E3EA4DCB2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6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B3423-FCA7-487E-ADC7-B78C3A98B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322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1C3F94"/>
                </a:solidFill>
              </a:rPr>
              <a:t>Water Reserve Fund Summary</a:t>
            </a:r>
            <a:endParaRPr lang="en-US" sz="3200" b="1" dirty="0">
              <a:solidFill>
                <a:srgbClr val="1C3F9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EBEE2-7E09-43C0-8C3E-876F3336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14" y="999449"/>
            <a:ext cx="8119142" cy="5177397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2905EA2-1C99-493F-BDD3-F33D0279861D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8" name="Picture 7" descr="logo.jpg">
            <a:extLst>
              <a:ext uri="{FF2B5EF4-FFF2-40B4-BE49-F238E27FC236}">
                <a16:creationId xmlns:a16="http://schemas.microsoft.com/office/drawing/2014/main" id="{BFF132CC-998C-4EE8-B018-BBED60DD7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5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B3423-FCA7-487E-ADC7-B78C3A98BA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322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1C3F94"/>
                </a:solidFill>
              </a:rPr>
              <a:t>Current vs. Proposed Rates</a:t>
            </a:r>
            <a:endParaRPr lang="en-US" sz="3200" b="1" dirty="0">
              <a:solidFill>
                <a:srgbClr val="1C3F94"/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2905EA2-1C99-493F-BDD3-F33D0279861D}"/>
              </a:ext>
            </a:extLst>
          </p:cNvPr>
          <p:cNvSpPr/>
          <p:nvPr/>
        </p:nvSpPr>
        <p:spPr>
          <a:xfrm>
            <a:off x="200329" y="6096000"/>
            <a:ext cx="1905000" cy="609600"/>
          </a:xfrm>
          <a:prstGeom prst="roundRect">
            <a:avLst>
              <a:gd name="adj" fmla="val 25000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6350"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8" name="Picture 7" descr="logo.jpg">
            <a:extLst>
              <a:ext uri="{FF2B5EF4-FFF2-40B4-BE49-F238E27FC236}">
                <a16:creationId xmlns:a16="http://schemas.microsoft.com/office/drawing/2014/main" id="{BFF132CC-998C-4EE8-B018-BBED60DD7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29" y="6172200"/>
            <a:ext cx="1371600" cy="5359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3CE889-5D9F-427E-AFFD-C61183237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28" y="1371600"/>
            <a:ext cx="86106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361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36289</TotalTime>
  <Words>351</Words>
  <Application>Microsoft Office PowerPoint</Application>
  <PresentationFormat>On-screen Show (4:3)</PresentationFormat>
  <Paragraphs>66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Custom Design</vt:lpstr>
      <vt:lpstr>PowerPoint Presentation</vt:lpstr>
      <vt:lpstr>PowerPoint Presentation</vt:lpstr>
      <vt:lpstr>Recap of Studies – Financial Plan Assumptions</vt:lpstr>
      <vt:lpstr>Recap of Studies – Changes in Cost-of-Service</vt:lpstr>
      <vt:lpstr>Recap of Studies – Rate Design Assumptions</vt:lpstr>
      <vt:lpstr>WATER Rates</vt:lpstr>
      <vt:lpstr>Water Financial Plan Summary</vt:lpstr>
      <vt:lpstr>Water Reserve Fund Summary</vt:lpstr>
      <vt:lpstr>Current vs. Proposed Rates</vt:lpstr>
      <vt:lpstr>Impacts on Customer Water Bills</vt:lpstr>
      <vt:lpstr>Impacts on Customer Water Bills</vt:lpstr>
      <vt:lpstr>SEWER Rates</vt:lpstr>
      <vt:lpstr>Sewer Financial Plan Summary</vt:lpstr>
      <vt:lpstr>Sewer Reserve Fund Summary</vt:lpstr>
      <vt:lpstr>Current vs. Proposed Rates</vt:lpstr>
      <vt:lpstr>Impacts on Customer Sewer Bills</vt:lpstr>
      <vt:lpstr>Impacts on Customer Sewer Bills</vt:lpstr>
      <vt:lpstr>Combined utility bill comparisons</vt:lpstr>
      <vt:lpstr>Bill Comparison – Combined Rates</vt:lpstr>
      <vt:lpstr>Bill Comparison – Combined Rates</vt:lpstr>
      <vt:lpstr>PROPOSITION 218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Geralin Reyes</dc:creator>
  <cp:lastModifiedBy>Corona, Glenda [MH]</cp:lastModifiedBy>
  <cp:revision>1016</cp:revision>
  <cp:lastPrinted>2022-03-04T15:23:56Z</cp:lastPrinted>
  <dcterms:created xsi:type="dcterms:W3CDTF">2010-11-19T18:24:55Z</dcterms:created>
  <dcterms:modified xsi:type="dcterms:W3CDTF">2022-04-07T15:36:23Z</dcterms:modified>
</cp:coreProperties>
</file>