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12"/>
  </p:notesMasterIdLst>
  <p:sldIdLst>
    <p:sldId id="281" r:id="rId2"/>
    <p:sldId id="325" r:id="rId3"/>
    <p:sldId id="329" r:id="rId4"/>
    <p:sldId id="331" r:id="rId5"/>
    <p:sldId id="338" r:id="rId6"/>
    <p:sldId id="334" r:id="rId7"/>
    <p:sldId id="335" r:id="rId8"/>
    <p:sldId id="336" r:id="rId9"/>
    <p:sldId id="328" r:id="rId10"/>
    <p:sldId id="340" r:id="rId11"/>
  </p:sldIdLst>
  <p:sldSz cx="9144000" cy="6858000" type="screen4x3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eghi, Nader [MH]" initials="SN[" lastIdx="6" clrIdx="0">
    <p:extLst>
      <p:ext uri="{19B8F6BF-5375-455C-9EA6-DF929625EA0E}">
        <p15:presenceInfo xmlns:p15="http://schemas.microsoft.com/office/powerpoint/2012/main" userId="S-1-5-21-4096685435-1185437847-3777294388-24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090"/>
    <a:srgbClr val="D3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 autoAdjust="0"/>
    <p:restoredTop sz="93235" autoAdjust="0"/>
  </p:normalViewPr>
  <p:slideViewPr>
    <p:cSldViewPr>
      <p:cViewPr varScale="1">
        <p:scale>
          <a:sx n="53" d="100"/>
          <a:sy n="53" d="100"/>
        </p:scale>
        <p:origin x="154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4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9014" y="0"/>
            <a:ext cx="4160520" cy="3674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F05A130-3843-49AA-9038-10496A4E7777}" type="datetimeFigureOut">
              <a:rPr lang="en-US" smtClean="0"/>
              <a:t>4/4/2022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4363" y="914400"/>
            <a:ext cx="3292475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1"/>
            <a:ext cx="7680960" cy="288035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7748"/>
            <a:ext cx="4160520" cy="36745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9014" y="6947748"/>
            <a:ext cx="4160520" cy="36745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F977B68-5451-49A0-AF61-3D0580D3F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5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54363" y="914400"/>
            <a:ext cx="3292475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06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30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2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5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79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37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C6648-4796-4DA9-8326-4E15776A954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6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51E6-24CF-4571-A31D-F26890206BA7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10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5A72-DE56-4899-AECB-C05B3F64C182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3AA2-AA61-4F1F-9B76-16F20DF83D7F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83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417-4C3A-47D5-ABFD-6AA9170211F1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2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6FBA-47C8-4DE6-9F57-D6062D6CE21C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45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B499-8FC2-4AF0-863F-2C270E0E97BA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7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BAB-B60E-4A2A-805C-D016E5453FD1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7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DA7A-53F0-48F5-B84A-CC2A09BB1A3E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6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284-DA5F-4CD1-8137-9B988469EBD3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1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FF903E1-73DC-4767-80C1-278617F1EBA8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55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43478-0514-416E-A7C3-755CC79FC965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0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475E740-CBAF-43E6-B0FD-215B12D00BA5}" type="datetime1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03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" y="4648200"/>
            <a:ext cx="9141179" cy="199414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Mountain House Community Services District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800" dirty="0"/>
              <a:t>9.1 –  Proposition 218 Process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/>
              <a:t>March 9,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289" y="0"/>
            <a:ext cx="4800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137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1747" y="304800"/>
            <a:ext cx="7831302" cy="4221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+mn-lt"/>
              </a:rPr>
              <a:t>Board Comments and Direction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This presentation will be posted to the District’s website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6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843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Autofit/>
          </a:bodyPr>
          <a:lstStyle/>
          <a:p>
            <a:pPr marL="341313" lvl="0" indent="-341313">
              <a:buFont typeface="Wingdings" panose="05000000000000000000" pitchFamily="2" charset="2"/>
              <a:buChar char="§"/>
            </a:pPr>
            <a:r>
              <a:rPr lang="en-US" sz="3200" dirty="0"/>
              <a:t>Review and approve the water and wastewater utility rate study and</a:t>
            </a:r>
          </a:p>
          <a:p>
            <a:pPr marL="341313" lvl="0" indent="-341313">
              <a:buFont typeface="Wingdings" panose="05000000000000000000" pitchFamily="2" charset="2"/>
              <a:buChar char="§"/>
            </a:pPr>
            <a:r>
              <a:rPr lang="en-US" sz="3200" dirty="0"/>
              <a:t>Adopt a Resolution authorizing issuance of Proposition 218 notices and setting a hearing date no less than forty-five days from Board approval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32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3739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Water &amp; Wastewater Rates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2600"/>
            <a:ext cx="8305800" cy="4492641"/>
          </a:xfrm>
        </p:spPr>
        <p:txBody>
          <a:bodyPr>
            <a:normAutofit fontScale="92500" lnSpcReduction="10000"/>
          </a:bodyPr>
          <a:lstStyle/>
          <a:p>
            <a:pPr marL="398463" indent="-398463">
              <a:buFont typeface="Wingdings" panose="05000000000000000000" pitchFamily="2" charset="2"/>
              <a:buChar char="§"/>
            </a:pPr>
            <a:r>
              <a:rPr lang="en-US" sz="3200" dirty="0"/>
              <a:t>Rates for water and wastewater volumetric and base charges last reviewed and updated in June, 2017</a:t>
            </a:r>
          </a:p>
          <a:p>
            <a:pPr marL="398463" indent="-398463">
              <a:buFont typeface="Wingdings" panose="05000000000000000000" pitchFamily="2" charset="2"/>
              <a:buChar char="§"/>
            </a:pPr>
            <a:r>
              <a:rPr lang="en-US" sz="3200" dirty="0"/>
              <a:t>Board adopted a five-year rate plan in compliance with the requirements of California Proposition 218 (Prop 218), “Voter Approval Requirement for Local Tax Increases Initiative”</a:t>
            </a:r>
          </a:p>
          <a:p>
            <a:pPr marL="398463" indent="-398463">
              <a:buFont typeface="Wingdings" panose="05000000000000000000" pitchFamily="2" charset="2"/>
              <a:buChar char="§"/>
            </a:pPr>
            <a:r>
              <a:rPr lang="en-US" sz="3200" dirty="0"/>
              <a:t>District is in the final year of that five-year rate plan and must now review and set rates for a new period</a:t>
            </a:r>
            <a:r>
              <a:rPr lang="en-US" sz="3100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3739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 218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2600"/>
            <a:ext cx="8305800" cy="4492641"/>
          </a:xfrm>
        </p:spPr>
        <p:txBody>
          <a:bodyPr>
            <a:normAutofit fontScale="85000" lnSpcReduction="20000"/>
          </a:bodyPr>
          <a:lstStyle/>
          <a:p>
            <a:pPr marL="339725" indent="-339725">
              <a:buFont typeface="Wingdings" panose="05000000000000000000" pitchFamily="2" charset="2"/>
              <a:buChar char="§"/>
            </a:pPr>
            <a:r>
              <a:rPr lang="en-US" sz="3300" dirty="0"/>
              <a:t>Approved by California voters in November 1996</a:t>
            </a:r>
          </a:p>
          <a:p>
            <a:pPr marL="339725" indent="-339725">
              <a:buFont typeface="Wingdings" panose="05000000000000000000" pitchFamily="2" charset="2"/>
              <a:buChar char="§"/>
            </a:pPr>
            <a:r>
              <a:rPr lang="en-US" sz="3300" dirty="0"/>
              <a:t>Requires that utility charges for water and wastewater cannot be increased without 45 days’ mailed notice to ratepayers and a majority protest proceeding in which silence is consent</a:t>
            </a:r>
          </a:p>
          <a:p>
            <a:pPr marL="339725" indent="-339725">
              <a:buFont typeface="Wingdings" panose="05000000000000000000" pitchFamily="2" charset="2"/>
              <a:buChar char="§"/>
            </a:pPr>
            <a:r>
              <a:rPr lang="en-US" sz="3300" dirty="0"/>
              <a:t>Rates adopted in 2017 did not include </a:t>
            </a:r>
            <a:r>
              <a:rPr lang="en-US" sz="3300" b="1" dirty="0" err="1"/>
              <a:t>stormwater</a:t>
            </a:r>
            <a:r>
              <a:rPr lang="en-US" sz="3300" b="1" dirty="0"/>
              <a:t> base charges</a:t>
            </a:r>
            <a:r>
              <a:rPr lang="en-US" sz="3300" dirty="0"/>
              <a:t> or the </a:t>
            </a:r>
            <a:r>
              <a:rPr lang="en-US" sz="3300" b="1" dirty="0"/>
              <a:t>pledged facility (debt service) components for the utilities</a:t>
            </a:r>
          </a:p>
          <a:p>
            <a:pPr marL="801688" indent="-514350">
              <a:buFont typeface="Wingdings" panose="05000000000000000000" pitchFamily="2" charset="2"/>
              <a:buChar char="§"/>
            </a:pPr>
            <a:r>
              <a:rPr lang="en-US" sz="3300" dirty="0"/>
              <a:t>These charges are governed by different state regulations and contractual requirements for reimbursing developers who constructed the utility</a:t>
            </a:r>
            <a:r>
              <a:rPr lang="en-US" sz="3200" dirty="0"/>
              <a:t> </a:t>
            </a:r>
            <a:r>
              <a:rPr lang="en-US" sz="3300" dirty="0"/>
              <a:t>systems</a:t>
            </a:r>
            <a:r>
              <a:rPr lang="en-US" sz="3100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8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3739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Rate Study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2600"/>
            <a:ext cx="8305800" cy="4492641"/>
          </a:xfrm>
        </p:spPr>
        <p:txBody>
          <a:bodyPr>
            <a:normAutofit lnSpcReduction="10000"/>
          </a:bodyPr>
          <a:lstStyle/>
          <a:p>
            <a:pPr marL="341313" indent="-341313">
              <a:buFont typeface="Wingdings" panose="05000000000000000000" pitchFamily="2" charset="2"/>
              <a:buChar char="§"/>
            </a:pPr>
            <a:r>
              <a:rPr lang="en-US" sz="2800" dirty="0"/>
              <a:t>Technical Memorandum recommends combined increases for utility volumetric and base charges over the next five years that will average 3.44% across all rate classes</a:t>
            </a:r>
          </a:p>
          <a:p>
            <a:pPr marL="341313" indent="-341313">
              <a:buFont typeface="Wingdings" panose="05000000000000000000" pitchFamily="2" charset="2"/>
              <a:buChar char="§"/>
            </a:pPr>
            <a:r>
              <a:rPr lang="en-US" sz="2800" dirty="0"/>
              <a:t>Since 2017, Single Family Residential (SFR) has grown at a faster rate than other user groups therefore it is now paying a slightly higher percentage of the overall cost burden (3.88% average increase over 5 years)</a:t>
            </a:r>
          </a:p>
          <a:p>
            <a:pPr marL="341313" indent="-341313">
              <a:buFont typeface="Wingdings" panose="05000000000000000000" pitchFamily="2" charset="2"/>
              <a:buChar char="§"/>
            </a:pPr>
            <a:r>
              <a:rPr lang="en-US" sz="2800" dirty="0"/>
              <a:t>Representatives from NBS (Rate Study Consultant) are at tonight’s meeting to discuss their methodology, findings, and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3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25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Next Steps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2600"/>
            <a:ext cx="8305800" cy="4492641"/>
          </a:xfrm>
        </p:spPr>
        <p:txBody>
          <a:bodyPr>
            <a:normAutofit/>
          </a:bodyPr>
          <a:lstStyle/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3200" dirty="0"/>
              <a:t>General Manager will schedule a community meeting to discuss the information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3200" dirty="0"/>
              <a:t>Community meeting tentatively scheduled for April 6, 2022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3200" dirty="0"/>
              <a:t>Staff will mail notices of the Prop 218 public hearing to utility ratepayers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1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25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 218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2600"/>
            <a:ext cx="8305800" cy="4492641"/>
          </a:xfrm>
        </p:spPr>
        <p:txBody>
          <a:bodyPr>
            <a:normAutofit/>
          </a:bodyPr>
          <a:lstStyle/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2800" dirty="0"/>
              <a:t>Public hearing must be scheduled not less than 45 days following the mailing of the notices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2800" dirty="0"/>
              <a:t>Scheduling public hearing for the May 11, 2022 Board meeting will satisfy that requirement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2800" dirty="0"/>
              <a:t>Ratepayers will have until the close of the public hearing to submit a signed protest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2800" dirty="0"/>
              <a:t>Upon close of the public hearing, Prop 218 protests received will be tabulated, consistent with all applicable procedures required by Prop 218, and the results will be announced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9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25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 218 Process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2600"/>
            <a:ext cx="8305800" cy="4492641"/>
          </a:xfrm>
        </p:spPr>
        <p:txBody>
          <a:bodyPr>
            <a:normAutofit/>
          </a:bodyPr>
          <a:lstStyle/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2800" dirty="0"/>
              <a:t>If a majority of ratepayers protest proposed water and wastewater volumetric and base charge increases, the District shall not have the authority to increase rates as proposed</a:t>
            </a:r>
          </a:p>
          <a:p>
            <a:pPr marL="347663" indent="-347663">
              <a:buFont typeface="Wingdings" panose="05000000000000000000" pitchFamily="2" charset="2"/>
              <a:buChar char="§"/>
            </a:pPr>
            <a:r>
              <a:rPr lang="en-US" sz="2800" dirty="0"/>
              <a:t>If there is no majority protest for the proposed increases, the District may approve the proposed increase by resolution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843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dirty="0"/>
              <a:t>Staff requests that the Board:</a:t>
            </a:r>
          </a:p>
          <a:p>
            <a:pPr marL="341313" lvl="0" indent="-341313">
              <a:buFont typeface="Wingdings" panose="05000000000000000000" pitchFamily="2" charset="2"/>
              <a:buChar char="§"/>
            </a:pPr>
            <a:r>
              <a:rPr lang="en-US" sz="3600" dirty="0"/>
              <a:t>Review and approve the water and wastewater utility rate study and</a:t>
            </a:r>
          </a:p>
          <a:p>
            <a:pPr marL="341313" lvl="0" indent="-341313">
              <a:buFont typeface="Wingdings" panose="05000000000000000000" pitchFamily="2" charset="2"/>
              <a:buChar char="§"/>
            </a:pPr>
            <a:r>
              <a:rPr lang="en-US" sz="3600" dirty="0"/>
              <a:t>Adopt a Resolution authorizing issuance of Proposition 218 notices and setting a hearing date no less than forty-five days from Board approval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9541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28010</TotalTime>
  <Words>543</Words>
  <Application>Microsoft Office PowerPoint</Application>
  <PresentationFormat>On-screen Show (4:3)</PresentationFormat>
  <Paragraphs>53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  Mountain House Community Services District 9.1 –  Proposition 218 Process March 9, 2022</vt:lpstr>
      <vt:lpstr>Recommendation</vt:lpstr>
      <vt:lpstr>Water &amp; Wastewater Rates </vt:lpstr>
      <vt:lpstr>Prop 218 </vt:lpstr>
      <vt:lpstr>Rate Study </vt:lpstr>
      <vt:lpstr>Next Steps </vt:lpstr>
      <vt:lpstr>Prop 218 Process</vt:lpstr>
      <vt:lpstr>Prop 218 Process (Continued)</vt:lpstr>
      <vt:lpstr>Conclusion</vt:lpstr>
      <vt:lpstr> Board Comments and Direction  This presentation will be posted to the District’s website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Roach</dc:creator>
  <cp:lastModifiedBy>Corona, Glenda [MH]</cp:lastModifiedBy>
  <cp:revision>566</cp:revision>
  <cp:lastPrinted>2020-10-06T23:29:55Z</cp:lastPrinted>
  <dcterms:created xsi:type="dcterms:W3CDTF">2020-05-14T19:47:19Z</dcterms:created>
  <dcterms:modified xsi:type="dcterms:W3CDTF">2022-04-04T22:43:18Z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2019-08-23T00:00:00Z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2020-05-14T00:00:00Z</vt:filetime>
  </property>
</Properties>
</file>